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665" r:id="rId2"/>
    <p:sldId id="666" r:id="rId3"/>
    <p:sldId id="667" r:id="rId4"/>
    <p:sldId id="668" r:id="rId5"/>
    <p:sldId id="824" r:id="rId6"/>
    <p:sldId id="848" r:id="rId7"/>
    <p:sldId id="945" r:id="rId8"/>
    <p:sldId id="918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70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B365B5-7E95-47EA-B958-B1273680F15A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BB3DC-E1B5-4190-8B06-87A866DCD8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315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8762F-FCF9-4619-970D-8FE7E68A9B70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6755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83D2A2-DF51-7E88-CA97-B070EDCB33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479D3CD-CF42-B738-4A57-68B1380ACB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BFFF50E-8B81-7CEB-EF0E-E06A8F9CE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953B-452E-499D-993E-85BFD559473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295FB9C-8D5A-CFC7-68DD-EA34D42B7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F9B8C33-B30C-2F3F-A4D8-47C1204EF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3EA6A-E3E6-4A17-823D-6F91D09F13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81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908B69B-65EB-D225-ACA4-6B230EC53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38EE9AB-5CCE-B445-9073-CF68DDE4AD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E46F58-7237-8A19-BA2F-0CA4206F6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953B-452E-499D-993E-85BFD559473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6F100D9-82F2-77F0-AA83-92228D87C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E51FE06-FFC9-A89E-9A4A-F2CB253C1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3EA6A-E3E6-4A17-823D-6F91D09F13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2509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4CD2137-68CB-71CB-5170-887663E06F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1D3A215-E0BC-CA38-120D-1E5AE75442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C13AC9D-30D6-604C-07E2-D74327045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953B-452E-499D-993E-85BFD559473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06A4759-6152-C743-4ED2-AD8F70825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7A4ABB8-38AB-4700-33C5-42CF5FB5F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3EA6A-E3E6-4A17-823D-6F91D09F13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503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AAD089-0DB4-B90F-5B06-5B6261821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49BF91F-B8F0-993B-794D-A0AE466CD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1ADFB2-B1DD-6699-BA1A-43122BF7F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953B-452E-499D-993E-85BFD559473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7AED6D0-2EC8-A7EF-14D7-85EDCB9FF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B058422-92C1-4503-E39A-561A4EE53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3EA6A-E3E6-4A17-823D-6F91D09F13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0796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33FC40-6E04-1CA7-ADEB-848DE98B9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F949E78-1C75-BB9E-7E50-AF4B594E53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B9FC84E-C766-209C-D4A1-5009092CB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953B-452E-499D-993E-85BFD559473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1E96CFE-6904-69ED-F000-CDBB4018E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C91AD89-7074-B438-B942-27C04B888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3EA6A-E3E6-4A17-823D-6F91D09F13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162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B97362-ABAF-EB87-40E6-5014DC8C2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BCFC706-BB46-0597-BAC1-5B096E54FF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497592A-6077-F46E-E889-64CFC77441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DF69015-5E2F-FF23-4F38-2885C00DC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953B-452E-499D-993E-85BFD559473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0F8BC49-7082-1946-D491-85CA4A5C3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4C5A286-9A98-1964-11A5-62F05890E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3EA6A-E3E6-4A17-823D-6F91D09F13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8834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5AF1E8-323E-8011-E84A-5270E0242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F109F4D-121C-F697-8D45-6BCF9062AA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570637C-C0D8-99D9-6391-B99CC81F53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7B61D43-B1A6-C0C7-A452-5580FB9420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BA8CDF5-1BFE-0D1A-56E0-9540650F14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F1ED0C4-0B95-7FD6-84DD-ABA7AC1AD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953B-452E-499D-993E-85BFD559473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9747615-D72F-D44D-01A6-3CC2F2BF4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04E78F7-6E5F-B464-577F-97EF06C64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3EA6A-E3E6-4A17-823D-6F91D09F13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11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2236D5-0817-873E-3F15-E55E69EB5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3F76639-148D-1D29-F87C-E35200406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953B-452E-499D-993E-85BFD559473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FE22BDF-856F-B934-DD5F-952BA64E4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536CECC-179E-31E7-F51D-E76C08513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3EA6A-E3E6-4A17-823D-6F91D09F13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7303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8AAEBD8-26D2-B155-F2C8-C7E18991F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953B-452E-499D-993E-85BFD559473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EB0D92C-5275-4AD6-9624-1B19C8816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2ABBFB0-7F58-EADF-7CEB-13593FAD2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3EA6A-E3E6-4A17-823D-6F91D09F13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5041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5C39C1-E40E-F3AA-C624-515BCE857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D42328F-B8F9-B0EE-4149-6DE8E4EB0D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BE21B93-0F5A-C466-D668-F6668BE1B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3B34BE4-21A5-D19F-2326-370F72525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953B-452E-499D-993E-85BFD559473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4376A4F-6E4C-2D24-996D-1CED44E28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6342C9C-8924-B961-B776-515774D26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3EA6A-E3E6-4A17-823D-6F91D09F13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419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803D5A-67E7-F189-3A96-BD68321A3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CCD9FC9-F69A-763C-218B-6B68DACDA7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1767226-BD4E-B697-904C-BC5DEC2924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0D89B1A-91F7-AC8C-5B18-F28F33E68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953B-452E-499D-993E-85BFD559473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DD778BC-52D6-361F-8AB5-18AE2978B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8C0D8B8-24E7-F745-C8EF-140074D5A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3EA6A-E3E6-4A17-823D-6F91D09F13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634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94A3507-6E7F-EB81-784F-963389C6A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4F64EF6-A309-2856-7FE7-0A2E198BAD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91DBD8A-EB9C-C592-158D-4939487839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3953B-452E-499D-993E-85BFD559473E}" type="datetimeFigureOut">
              <a:rPr lang="zh-CN" altLang="en-US" smtClean="0"/>
              <a:t>2022/10/7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560775A-0B3E-826D-C792-625926DB72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BB2BAAC-AD51-ADF4-F073-A8FF78CB70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3EA6A-E3E6-4A17-823D-6F91D09F13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603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直角三角形 25"/>
          <p:cNvSpPr/>
          <p:nvPr/>
        </p:nvSpPr>
        <p:spPr>
          <a:xfrm flipH="1">
            <a:off x="8550368" y="4693288"/>
            <a:ext cx="3641633" cy="2164545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994" y="1082272"/>
            <a:ext cx="5593693" cy="4948075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1430932" y="2286407"/>
            <a:ext cx="4464149" cy="510133"/>
            <a:chOff x="1219556" y="2420471"/>
            <a:chExt cx="3378733" cy="208429"/>
          </a:xfrm>
        </p:grpSpPr>
        <p:grpSp>
          <p:nvGrpSpPr>
            <p:cNvPr id="12" name="组合 11"/>
            <p:cNvGrpSpPr/>
            <p:nvPr/>
          </p:nvGrpSpPr>
          <p:grpSpPr>
            <a:xfrm>
              <a:off x="1219556" y="2420471"/>
              <a:ext cx="875944" cy="208429"/>
              <a:chOff x="771881" y="558467"/>
              <a:chExt cx="363291" cy="363291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773017" y="558467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 rot="5400000">
                <a:off x="953527" y="410026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/>
            <p:cNvGrpSpPr/>
            <p:nvPr/>
          </p:nvGrpSpPr>
          <p:grpSpPr>
            <a:xfrm flipH="1">
              <a:off x="3722345" y="2420471"/>
              <a:ext cx="875944" cy="208429"/>
              <a:chOff x="771881" y="558467"/>
              <a:chExt cx="363291" cy="363291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773017" y="558467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 rot="5400000">
                <a:off x="953527" y="410026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" name="组合 16"/>
          <p:cNvGrpSpPr/>
          <p:nvPr/>
        </p:nvGrpSpPr>
        <p:grpSpPr>
          <a:xfrm flipV="1">
            <a:off x="1341120" y="4180345"/>
            <a:ext cx="4557656" cy="535089"/>
            <a:chOff x="1219556" y="2420471"/>
            <a:chExt cx="3378733" cy="208429"/>
          </a:xfrm>
        </p:grpSpPr>
        <p:grpSp>
          <p:nvGrpSpPr>
            <p:cNvPr id="18" name="组合 17"/>
            <p:cNvGrpSpPr/>
            <p:nvPr/>
          </p:nvGrpSpPr>
          <p:grpSpPr>
            <a:xfrm>
              <a:off x="1219556" y="2420471"/>
              <a:ext cx="875944" cy="208429"/>
              <a:chOff x="771881" y="558467"/>
              <a:chExt cx="363291" cy="363291"/>
            </a:xfrm>
          </p:grpSpPr>
          <p:cxnSp>
            <p:nvCxnSpPr>
              <p:cNvPr id="22" name="直接连接符 21"/>
              <p:cNvCxnSpPr/>
              <p:nvPr/>
            </p:nvCxnSpPr>
            <p:spPr>
              <a:xfrm>
                <a:off x="773017" y="558467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rot="5400000">
                <a:off x="953527" y="391857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/>
            <p:cNvGrpSpPr/>
            <p:nvPr/>
          </p:nvGrpSpPr>
          <p:grpSpPr>
            <a:xfrm flipH="1">
              <a:off x="3722345" y="2420471"/>
              <a:ext cx="875944" cy="208429"/>
              <a:chOff x="771881" y="558467"/>
              <a:chExt cx="363291" cy="363291"/>
            </a:xfrm>
          </p:grpSpPr>
          <p:cxnSp>
            <p:nvCxnSpPr>
              <p:cNvPr id="20" name="直接连接符 19"/>
              <p:cNvCxnSpPr/>
              <p:nvPr/>
            </p:nvCxnSpPr>
            <p:spPr>
              <a:xfrm>
                <a:off x="773017" y="558467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 rot="5400000">
                <a:off x="953527" y="391857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" name="文本框 23"/>
          <p:cNvSpPr txBox="1"/>
          <p:nvPr/>
        </p:nvSpPr>
        <p:spPr>
          <a:xfrm>
            <a:off x="1932684" y="2648369"/>
            <a:ext cx="3460645" cy="1656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solidFill>
                  <a:srgbClr val="DD000D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项目</a:t>
            </a:r>
            <a:r>
              <a:rPr lang="en-US" altLang="zh-CN" sz="3600" b="1" dirty="0">
                <a:solidFill>
                  <a:srgbClr val="DD000D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10</a:t>
            </a:r>
          </a:p>
          <a:p>
            <a:pPr algn="dist">
              <a:lnSpc>
                <a:spcPct val="15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itchFamily="34" charset="-122"/>
                <a:sym typeface="Times New Roman" panose="02020603050405020304" pitchFamily="18" charset="0"/>
              </a:rPr>
              <a:t>机械转向系统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814441" y="2164546"/>
            <a:ext cx="1697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b="1">
                <a:latin typeface="Times New Roman" panose="02020603050405020304" pitchFamily="18" charset="0"/>
                <a:ea typeface="微软雅黑" panose="020B0503020204020204" pitchFamily="34" charset="-122"/>
                <a:cs typeface="Arial" panose="020B0604020202020204" pitchFamily="34" charset="0"/>
                <a:sym typeface="Times New Roman" panose="02020603050405020304" pitchFamily="18" charset="0"/>
              </a:rPr>
              <a:t>COMPANY NAME</a:t>
            </a:r>
            <a:endParaRPr lang="zh-CN" altLang="en-US" sz="1400" b="1" dirty="0">
              <a:latin typeface="Times New Roman" panose="02020603050405020304" pitchFamily="18" charset="0"/>
              <a:ea typeface="微软雅黑" panose="020B0503020204020204" pitchFamily="34" charset="-122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25" name="直角三角形 24"/>
          <p:cNvSpPr/>
          <p:nvPr/>
        </p:nvSpPr>
        <p:spPr>
          <a:xfrm rot="10800000" flipH="1">
            <a:off x="-34834" y="-1"/>
            <a:ext cx="3641633" cy="2164545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4" grpId="0"/>
      <p:bldP spid="2" grpId="0"/>
      <p:bldP spid="25" grpId="0" animBg="1"/>
    </p:bldLst>
  </p:timing>
</p:sld>
</file>

<file path=ppt/slides/slide2.xml><?xml version="1.0" encoding="utf-8"?>
<p:sld xmlns:a14="http://schemas.microsoft.com/office/drawing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角三角形 4"/>
          <p:cNvSpPr/>
          <p:nvPr/>
        </p:nvSpPr>
        <p:spPr>
          <a:xfrm rot="5400000">
            <a:off x="-60537" y="60535"/>
            <a:ext cx="2098887" cy="1977813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310811" y="1702752"/>
            <a:ext cx="5566367" cy="4130285"/>
          </a:xfrm>
          <a:prstGeom prst="rect">
            <a:avLst/>
          </a:prstGeom>
          <a:noFill/>
          <a:ln w="2857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微软雅黑" pitchFamily="34" charset="-122"/>
                <a:cs typeface="微软雅黑" panose="020B0503020204020204" pitchFamily="34" charset="-122"/>
                <a:sym typeface="Times New Roman" panose="02020603050405020304" pitchFamily="18" charset="0"/>
              </a:rPr>
              <a:t>        汽车在行驶过程中，需要经常根据驾驶人的意愿改变行驶方向，而行驶系统和传动系统只能保证汽车直线行驶，此时就需要转向系统发挥作用。而机械转向系统是最早被使用、发展最久的转向系统，它完全依靠驾驶人的人力操纵。</a:t>
            </a:r>
          </a:p>
        </p:txBody>
      </p:sp>
      <p:sp>
        <p:nvSpPr>
          <p:cNvPr id="4" name="直角三角形 3"/>
          <p:cNvSpPr/>
          <p:nvPr/>
        </p:nvSpPr>
        <p:spPr>
          <a:xfrm rot="16200000" flipH="1">
            <a:off x="10135025" y="91017"/>
            <a:ext cx="2147993" cy="1965960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3" name="文本框 11"/>
          <p:cNvSpPr txBox="1">
            <a:spLocks noChangeArrowheads="1"/>
          </p:cNvSpPr>
          <p:nvPr/>
        </p:nvSpPr>
        <p:spPr bwMode="auto">
          <a:xfrm>
            <a:off x="4800811" y="25037"/>
            <a:ext cx="2602231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zh-CN" sz="4267" b="1" dirty="0">
                <a:solidFill>
                  <a:srgbClr val="DD000D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项目导读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0" t="0" r="0" b="0"/>
          <a:stretch>
            <a:fillRect/>
          </a:stretch>
        </p:blipFill>
        <p:spPr bwMode="auto">
          <a:xfrm>
            <a:off x="722781" y="2450727"/>
            <a:ext cx="367030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4" grpId="0" animBg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rot="10800000" flipH="1">
            <a:off x="1" y="774"/>
            <a:ext cx="2525487" cy="2569367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" name="直角三角形 4"/>
          <p:cNvSpPr/>
          <p:nvPr/>
        </p:nvSpPr>
        <p:spPr>
          <a:xfrm rot="10800000" flipH="1" flipV="1">
            <a:off x="1" y="4289410"/>
            <a:ext cx="2525487" cy="2569367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72254" y="2964357"/>
            <a:ext cx="27296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>
                <a:solidFill>
                  <a:srgbClr val="DD000D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知识目标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672157" y="2710082"/>
            <a:ext cx="2862920" cy="208429"/>
            <a:chOff x="1219556" y="2420471"/>
            <a:chExt cx="3378733" cy="208429"/>
          </a:xfrm>
        </p:grpSpPr>
        <p:grpSp>
          <p:nvGrpSpPr>
            <p:cNvPr id="8" name="组合 7"/>
            <p:cNvGrpSpPr/>
            <p:nvPr/>
          </p:nvGrpSpPr>
          <p:grpSpPr>
            <a:xfrm>
              <a:off x="1219556" y="2420471"/>
              <a:ext cx="875944" cy="208429"/>
              <a:chOff x="771881" y="558467"/>
              <a:chExt cx="363291" cy="363291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773017" y="558467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rot="5400000">
                <a:off x="953527" y="404492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组合 8"/>
            <p:cNvGrpSpPr/>
            <p:nvPr/>
          </p:nvGrpSpPr>
          <p:grpSpPr>
            <a:xfrm flipH="1">
              <a:off x="3722345" y="2420471"/>
              <a:ext cx="875944" cy="208429"/>
              <a:chOff x="771881" y="558467"/>
              <a:chExt cx="363291" cy="363291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773017" y="558467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 rot="5400000">
                <a:off x="953527" y="404492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组合 13"/>
          <p:cNvGrpSpPr/>
          <p:nvPr/>
        </p:nvGrpSpPr>
        <p:grpSpPr>
          <a:xfrm flipV="1">
            <a:off x="669836" y="3888970"/>
            <a:ext cx="2862920" cy="208429"/>
            <a:chOff x="1219556" y="2420471"/>
            <a:chExt cx="3378733" cy="208429"/>
          </a:xfrm>
        </p:grpSpPr>
        <p:grpSp>
          <p:nvGrpSpPr>
            <p:cNvPr id="15" name="组合 14"/>
            <p:cNvGrpSpPr/>
            <p:nvPr/>
          </p:nvGrpSpPr>
          <p:grpSpPr>
            <a:xfrm>
              <a:off x="1219556" y="2420471"/>
              <a:ext cx="875944" cy="208429"/>
              <a:chOff x="771881" y="558467"/>
              <a:chExt cx="363291" cy="363291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773017" y="558467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rot="5400000">
                <a:off x="953527" y="410026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/>
            <p:cNvGrpSpPr/>
            <p:nvPr/>
          </p:nvGrpSpPr>
          <p:grpSpPr>
            <a:xfrm flipH="1">
              <a:off x="3722345" y="2420471"/>
              <a:ext cx="875944" cy="208429"/>
              <a:chOff x="771881" y="558467"/>
              <a:chExt cx="363291" cy="363291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773017" y="558467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rot="5400000">
                <a:off x="953527" y="410026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文本框 21"/>
          <p:cNvSpPr txBox="1"/>
          <p:nvPr>
            <p:custDataLst>
              <p:tags r:id="rId1"/>
            </p:custDataLst>
          </p:nvPr>
        </p:nvSpPr>
        <p:spPr>
          <a:xfrm>
            <a:off x="4430893" y="1689771"/>
            <a:ext cx="7046865" cy="472296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>
            <a:defPPr>
              <a:defRPr lang="zh-CN"/>
            </a:defPPr>
            <a:lvl1pPr marL="0" lvl="0" indent="0" eaLnBrk="1" hangingPunct="1">
              <a:lnSpc>
                <a:spcPct val="100000"/>
              </a:lnSpc>
              <a:buFont typeface="Arial" panose="020B0604020202020204" pitchFamily="34" charset="0"/>
              <a:buNone/>
              <a:defRPr sz="1800">
                <a:latin typeface="Arial" panose="020B0604020202020204" pitchFamily="34" charset="0"/>
                <a:ea typeface="+mn-ea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ea typeface="+mn-ea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ea typeface="+mn-ea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ea typeface="+mn-ea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ea typeface="+mn-ea"/>
              </a:defRPr>
            </a:lvl5pPr>
          </a:lstStyle>
          <a:p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能够拆装机械转向系统。</a:t>
            </a:r>
            <a:endParaRPr lang="zh-CN" altLang="zh-CN" sz="2400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9" name="文本框 28"/>
          <p:cNvSpPr txBox="1"/>
          <p:nvPr>
            <p:custDataLst>
              <p:tags r:id="rId2"/>
            </p:custDataLst>
          </p:nvPr>
        </p:nvSpPr>
        <p:spPr>
          <a:xfrm>
            <a:off x="4408726" y="3271967"/>
            <a:ext cx="7438693" cy="496277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>
            <a:defPPr>
              <a:defRPr lang="zh-CN"/>
            </a:defPPr>
            <a:lvl1pPr marL="0" lvl="0" indent="0" eaLnBrk="1" hangingPunct="1">
              <a:lnSpc>
                <a:spcPct val="100000"/>
              </a:lnSpc>
              <a:buFont typeface="Arial" panose="020B0604020202020204" pitchFamily="34" charset="0"/>
              <a:buNone/>
              <a:defRPr sz="1800">
                <a:latin typeface="Arial" panose="020B0604020202020204" pitchFamily="34" charset="0"/>
                <a:ea typeface="+mn-ea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ea typeface="+mn-ea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ea typeface="+mn-ea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ea typeface="+mn-ea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ea typeface="+mn-ea"/>
              </a:defRPr>
            </a:lvl5pPr>
          </a:lstStyle>
          <a:p>
            <a:r>
              <a:rPr lang="zh-CN" altLang="en-US" sz="2400" dirty="0">
                <a:latin typeface="Times New Roman" panose="02020603050405020304" pitchFamily="18" charset="0"/>
                <a:ea typeface="微软雅黑" pitchFamily="34" charset="-122"/>
                <a:sym typeface="Times New Roman" panose="02020603050405020304" pitchFamily="18" charset="0"/>
              </a:rPr>
              <a:t>能够诊断常见的机械转向系统故障。</a:t>
            </a:r>
            <a:endParaRPr lang="zh-CN" altLang="en-US" sz="2400" dirty="0">
              <a:latin typeface="Times New Roman" panose="02020603050405020304" pitchFamily="18" charset="0"/>
              <a:ea typeface="微软雅黑" pitchFamily="34" charset="-122"/>
              <a:cs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0" name="椭圆 29"/>
          <p:cNvSpPr/>
          <p:nvPr>
            <p:custDataLst>
              <p:tags r:id="rId3"/>
            </p:custDataLst>
          </p:nvPr>
        </p:nvSpPr>
        <p:spPr>
          <a:xfrm>
            <a:off x="3724672" y="4644413"/>
            <a:ext cx="616016" cy="617076"/>
          </a:xfrm>
          <a:prstGeom prst="ellipse">
            <a:avLst/>
          </a:prstGeom>
          <a:solidFill>
            <a:srgbClr val="1552D1"/>
          </a:solidFill>
          <a:ln>
            <a:noFill/>
          </a:ln>
        </p:spPr>
        <p:style>
          <a:lnRef idx="2">
            <a:srgbClr val="F2655C">
              <a:shade val="50000"/>
            </a:srgbClr>
          </a:lnRef>
          <a:fillRef idx="1">
            <a:srgbClr val="F2655C"/>
          </a:fillRef>
          <a:effectRef idx="0">
            <a:srgbClr val="F2655C"/>
          </a:effectRef>
          <a:fontRef idx="minor">
            <a:sysClr val="window" lastClr="FFFFFF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667" dirty="0">
                <a:solidFill>
                  <a:sysClr val="windowText" lastClr="000000"/>
                </a:solidFill>
                <a:latin typeface="+mj-ea"/>
                <a:ea typeface="+mj-ea"/>
                <a:sym typeface="Times New Roman" panose="02020603050405020304" pitchFamily="18" charset="0"/>
              </a:rPr>
              <a:t>3</a:t>
            </a:r>
            <a:endParaRPr lang="zh-CN" altLang="en-US" sz="2667" dirty="0">
              <a:solidFill>
                <a:sysClr val="windowText" lastClr="000000"/>
              </a:solidFill>
              <a:latin typeface="+mj-ea"/>
              <a:ea typeface="+mj-ea"/>
              <a:sym typeface="Times New Roman" panose="02020603050405020304" pitchFamily="18" charset="0"/>
            </a:endParaRPr>
          </a:p>
        </p:txBody>
      </p:sp>
      <p:sp>
        <p:nvSpPr>
          <p:cNvPr id="32" name="文本框 28"/>
          <p:cNvSpPr txBox="1"/>
          <p:nvPr>
            <p:custDataLst>
              <p:tags r:id="rId4"/>
            </p:custDataLst>
          </p:nvPr>
        </p:nvSpPr>
        <p:spPr>
          <a:xfrm>
            <a:off x="4430892" y="4612139"/>
            <a:ext cx="7438693" cy="496277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>
            <a:defPPr>
              <a:defRPr lang="zh-CN"/>
            </a:defPPr>
            <a:lvl1pPr marL="0" lvl="0" indent="0" eaLnBrk="1" hangingPunct="1">
              <a:lnSpc>
                <a:spcPct val="100000"/>
              </a:lnSpc>
              <a:buFont typeface="Arial" panose="020B0604020202020204" pitchFamily="34" charset="0"/>
              <a:buNone/>
              <a:defRPr sz="1800">
                <a:latin typeface="Arial" panose="020B0604020202020204" pitchFamily="34" charset="0"/>
                <a:ea typeface="+mn-ea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ea typeface="+mn-ea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ea typeface="+mn-ea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ea typeface="+mn-ea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ea typeface="+mn-ea"/>
              </a:defRPr>
            </a:lvl5pPr>
          </a:lstStyle>
          <a:p>
            <a:r>
              <a:rPr lang="zh-CN" altLang="en-US" sz="2400" dirty="0">
                <a:latin typeface="Times New Roman" panose="02020603050405020304" pitchFamily="18" charset="0"/>
                <a:ea typeface="微软雅黑" pitchFamily="34" charset="-122"/>
                <a:sym typeface="Times New Roman" panose="02020603050405020304" pitchFamily="18" charset="0"/>
              </a:rPr>
              <a:t>能够对机械转向系统进行检修。</a:t>
            </a:r>
            <a:endParaRPr lang="zh-CN" altLang="en-US" sz="2400" dirty="0">
              <a:latin typeface="Times New Roman" panose="02020603050405020304" pitchFamily="18" charset="0"/>
              <a:ea typeface="微软雅黑" pitchFamily="34" charset="-122"/>
              <a:cs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3" name="椭圆 32"/>
          <p:cNvSpPr/>
          <p:nvPr>
            <p:custDataLst>
              <p:tags r:id="rId5"/>
            </p:custDataLst>
          </p:nvPr>
        </p:nvSpPr>
        <p:spPr>
          <a:xfrm>
            <a:off x="3724672" y="1524695"/>
            <a:ext cx="616016" cy="617076"/>
          </a:xfrm>
          <a:prstGeom prst="ellipse">
            <a:avLst/>
          </a:prstGeom>
          <a:solidFill>
            <a:srgbClr val="7FDFD9"/>
          </a:solidFill>
          <a:ln>
            <a:noFill/>
          </a:ln>
        </p:spPr>
        <p:style>
          <a:lnRef idx="2">
            <a:srgbClr val="F2655C">
              <a:shade val="50000"/>
            </a:srgbClr>
          </a:lnRef>
          <a:fillRef idx="1">
            <a:srgbClr val="F2655C"/>
          </a:fillRef>
          <a:effectRef idx="0">
            <a:srgbClr val="F2655C"/>
          </a:effectRef>
          <a:fontRef idx="minor">
            <a:sysClr val="window" lastClr="FFFFFF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667" dirty="0">
                <a:solidFill>
                  <a:sysClr val="windowText" lastClr="000000"/>
                </a:solidFill>
                <a:latin typeface="+mj-ea"/>
                <a:ea typeface="+mj-ea"/>
                <a:sym typeface="Times New Roman" panose="02020603050405020304" pitchFamily="18" charset="0"/>
              </a:rPr>
              <a:t>1</a:t>
            </a:r>
            <a:endParaRPr lang="zh-CN" altLang="en-US" sz="2667" dirty="0">
              <a:solidFill>
                <a:sysClr val="windowText" lastClr="000000"/>
              </a:solidFill>
              <a:latin typeface="+mj-ea"/>
              <a:ea typeface="+mj-ea"/>
              <a:sym typeface="Times New Roman" panose="02020603050405020304" pitchFamily="18" charset="0"/>
            </a:endParaRPr>
          </a:p>
        </p:txBody>
      </p:sp>
      <p:sp>
        <p:nvSpPr>
          <p:cNvPr id="35" name="椭圆 34"/>
          <p:cNvSpPr/>
          <p:nvPr>
            <p:custDataLst>
              <p:tags r:id="rId6"/>
            </p:custDataLst>
          </p:nvPr>
        </p:nvSpPr>
        <p:spPr>
          <a:xfrm>
            <a:off x="3724672" y="3084554"/>
            <a:ext cx="616016" cy="6170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rgbClr val="F2655C">
              <a:shade val="50000"/>
            </a:srgbClr>
          </a:lnRef>
          <a:fillRef idx="1">
            <a:srgbClr val="F2655C"/>
          </a:fillRef>
          <a:effectRef idx="0">
            <a:srgbClr val="F2655C"/>
          </a:effectRef>
          <a:fontRef idx="minor">
            <a:sysClr val="window" lastClr="FFFFFF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667" dirty="0">
                <a:solidFill>
                  <a:sysClr val="windowText" lastClr="000000"/>
                </a:solidFill>
                <a:latin typeface="+mj-ea"/>
                <a:ea typeface="+mj-ea"/>
                <a:sym typeface="Times New Roman" panose="02020603050405020304" pitchFamily="18" charset="0"/>
              </a:rPr>
              <a:t>2</a:t>
            </a:r>
            <a:endParaRPr lang="zh-CN" altLang="en-US" sz="2667" dirty="0">
              <a:solidFill>
                <a:sysClr val="windowText" lastClr="000000"/>
              </a:solidFill>
              <a:latin typeface="+mj-ea"/>
              <a:ea typeface="+mj-ea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22" grpId="0"/>
      <p:bldP spid="29" grpId="0"/>
      <p:bldP spid="30" grpId="0" animBg="1"/>
      <p:bldP spid="32" grpId="0"/>
      <p:bldP spid="33" grpId="0" animBg="1"/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rot="10800000" flipH="1">
            <a:off x="1" y="774"/>
            <a:ext cx="2525487" cy="2569367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" name="直角三角形 4"/>
          <p:cNvSpPr/>
          <p:nvPr/>
        </p:nvSpPr>
        <p:spPr>
          <a:xfrm rot="10800000" flipH="1" flipV="1">
            <a:off x="1" y="4289410"/>
            <a:ext cx="2525487" cy="2569367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8687" y="3149317"/>
            <a:ext cx="27296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>
                <a:solidFill>
                  <a:srgbClr val="DD000D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技能目标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410063" y="2768507"/>
            <a:ext cx="2862920" cy="208429"/>
            <a:chOff x="1219556" y="2420471"/>
            <a:chExt cx="3378733" cy="208429"/>
          </a:xfrm>
        </p:grpSpPr>
        <p:grpSp>
          <p:nvGrpSpPr>
            <p:cNvPr id="8" name="组合 7"/>
            <p:cNvGrpSpPr/>
            <p:nvPr/>
          </p:nvGrpSpPr>
          <p:grpSpPr>
            <a:xfrm>
              <a:off x="1219556" y="2420471"/>
              <a:ext cx="875944" cy="208429"/>
              <a:chOff x="771881" y="558467"/>
              <a:chExt cx="363291" cy="363291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773017" y="558467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rot="5400000">
                <a:off x="953527" y="404492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组合 8"/>
            <p:cNvGrpSpPr/>
            <p:nvPr/>
          </p:nvGrpSpPr>
          <p:grpSpPr>
            <a:xfrm flipH="1">
              <a:off x="3722345" y="2420471"/>
              <a:ext cx="875944" cy="208429"/>
              <a:chOff x="771881" y="558467"/>
              <a:chExt cx="363291" cy="363291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773017" y="558467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 rot="5400000">
                <a:off x="953527" y="404492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组合 13"/>
          <p:cNvGrpSpPr/>
          <p:nvPr/>
        </p:nvGrpSpPr>
        <p:grpSpPr>
          <a:xfrm flipV="1">
            <a:off x="407741" y="3947395"/>
            <a:ext cx="2862920" cy="208429"/>
            <a:chOff x="1219556" y="2420471"/>
            <a:chExt cx="3378733" cy="208429"/>
          </a:xfrm>
        </p:grpSpPr>
        <p:grpSp>
          <p:nvGrpSpPr>
            <p:cNvPr id="15" name="组合 14"/>
            <p:cNvGrpSpPr/>
            <p:nvPr/>
          </p:nvGrpSpPr>
          <p:grpSpPr>
            <a:xfrm>
              <a:off x="1219556" y="2420471"/>
              <a:ext cx="875944" cy="208429"/>
              <a:chOff x="771881" y="558467"/>
              <a:chExt cx="363291" cy="363291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773017" y="558467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rot="5400000">
                <a:off x="953527" y="410026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/>
            <p:cNvGrpSpPr/>
            <p:nvPr/>
          </p:nvGrpSpPr>
          <p:grpSpPr>
            <a:xfrm flipH="1">
              <a:off x="3722345" y="2420471"/>
              <a:ext cx="875944" cy="208429"/>
              <a:chOff x="771881" y="558467"/>
              <a:chExt cx="363291" cy="363291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773017" y="558467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rot="5400000">
                <a:off x="953527" y="410026"/>
                <a:ext cx="0" cy="363291"/>
              </a:xfrm>
              <a:prstGeom prst="line">
                <a:avLst/>
              </a:prstGeom>
              <a:ln w="38100">
                <a:solidFill>
                  <a:srgbClr val="48494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椭圆 20"/>
          <p:cNvSpPr/>
          <p:nvPr>
            <p:custDataLst>
              <p:tags r:id="rId1"/>
            </p:custDataLst>
          </p:nvPr>
        </p:nvSpPr>
        <p:spPr>
          <a:xfrm>
            <a:off x="3700229" y="1790501"/>
            <a:ext cx="616016" cy="617076"/>
          </a:xfrm>
          <a:prstGeom prst="ellipse">
            <a:avLst/>
          </a:prstGeom>
          <a:solidFill>
            <a:srgbClr val="FFC759"/>
          </a:solidFill>
          <a:ln>
            <a:noFill/>
          </a:ln>
        </p:spPr>
        <p:style>
          <a:lnRef idx="2">
            <a:srgbClr val="F2655C">
              <a:shade val="50000"/>
            </a:srgbClr>
          </a:lnRef>
          <a:fillRef idx="1">
            <a:srgbClr val="F2655C"/>
          </a:fillRef>
          <a:effectRef idx="0">
            <a:srgbClr val="F2655C"/>
          </a:effectRef>
          <a:fontRef idx="minor">
            <a:sysClr val="window" lastClr="FFFFFF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1</a:t>
            </a:r>
            <a:endParaRPr lang="zh-CN" altLang="en-US" sz="24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2"/>
            </p:custDataLst>
          </p:nvPr>
        </p:nvSpPr>
        <p:spPr>
          <a:xfrm>
            <a:off x="4285537" y="1806172"/>
            <a:ext cx="5754793" cy="496147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>
            <a:defPPr>
              <a:defRPr lang="zh-CN"/>
            </a:defPPr>
            <a:lvl1pPr marL="0" lvl="0" indent="0" eaLnBrk="1" hangingPunct="1">
              <a:lnSpc>
                <a:spcPct val="100000"/>
              </a:lnSpc>
              <a:buFont typeface="Arial" panose="020B0604020202020204" pitchFamily="34" charset="0"/>
              <a:buNone/>
              <a:defRPr sz="1800">
                <a:latin typeface="Arial" panose="020B0604020202020204" pitchFamily="34" charset="0"/>
                <a:ea typeface="+mn-ea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ea typeface="+mn-ea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ea typeface="+mn-ea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ea typeface="+mn-ea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ea typeface="+mn-ea"/>
              </a:defRPr>
            </a:lvl5pPr>
          </a:lstStyle>
          <a:p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能够拆装悬架。</a:t>
            </a:r>
            <a:endParaRPr lang="zh-CN" altLang="zh-CN" sz="2400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5" name="椭圆 24"/>
          <p:cNvSpPr/>
          <p:nvPr>
            <p:custDataLst>
              <p:tags r:id="rId3"/>
            </p:custDataLst>
          </p:nvPr>
        </p:nvSpPr>
        <p:spPr>
          <a:xfrm>
            <a:off x="3700229" y="3263326"/>
            <a:ext cx="616016" cy="617076"/>
          </a:xfrm>
          <a:prstGeom prst="ellipse">
            <a:avLst/>
          </a:prstGeom>
          <a:solidFill>
            <a:srgbClr val="7FDFD9"/>
          </a:solidFill>
          <a:ln>
            <a:noFill/>
          </a:ln>
        </p:spPr>
        <p:style>
          <a:lnRef idx="2">
            <a:srgbClr val="F2655C">
              <a:shade val="50000"/>
            </a:srgbClr>
          </a:lnRef>
          <a:fillRef idx="1">
            <a:srgbClr val="F2655C"/>
          </a:fillRef>
          <a:effectRef idx="0">
            <a:srgbClr val="F2655C"/>
          </a:effectRef>
          <a:fontRef idx="minor">
            <a:sysClr val="window" lastClr="FFFFFF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2</a:t>
            </a:r>
            <a:endParaRPr lang="zh-CN" altLang="en-US" sz="24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9" name="文本框 28"/>
          <p:cNvSpPr txBox="1"/>
          <p:nvPr>
            <p:custDataLst>
              <p:tags r:id="rId4"/>
            </p:custDataLst>
          </p:nvPr>
        </p:nvSpPr>
        <p:spPr>
          <a:xfrm>
            <a:off x="4285537" y="3232798"/>
            <a:ext cx="5377775" cy="579237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>
            <a:defPPr>
              <a:defRPr lang="zh-CN"/>
            </a:defPPr>
            <a:lvl1pPr marL="0" lvl="0" indent="0" eaLnBrk="1" hangingPunct="1">
              <a:lnSpc>
                <a:spcPct val="100000"/>
              </a:lnSpc>
              <a:buFont typeface="Arial" panose="020B0604020202020204" pitchFamily="34" charset="0"/>
              <a:buNone/>
              <a:defRPr sz="1800">
                <a:latin typeface="Arial" panose="020B0604020202020204" pitchFamily="34" charset="0"/>
                <a:ea typeface="+mn-ea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ea typeface="+mn-ea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ea typeface="+mn-ea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ea typeface="+mn-ea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ea typeface="+mn-ea"/>
              </a:defRPr>
            </a:lvl5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能够诊断常见的悬架故障。</a:t>
            </a:r>
            <a:endParaRPr lang="zh-CN" altLang="zh-CN" sz="2400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0" name="椭圆 29"/>
          <p:cNvSpPr/>
          <p:nvPr>
            <p:custDataLst>
              <p:tags r:id="rId5"/>
            </p:custDataLst>
          </p:nvPr>
        </p:nvSpPr>
        <p:spPr>
          <a:xfrm>
            <a:off x="3700229" y="4742514"/>
            <a:ext cx="616016" cy="6170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rgbClr val="F2655C">
              <a:shade val="50000"/>
            </a:srgbClr>
          </a:lnRef>
          <a:fillRef idx="1">
            <a:srgbClr val="F2655C"/>
          </a:fillRef>
          <a:effectRef idx="0">
            <a:srgbClr val="F2655C"/>
          </a:effectRef>
          <a:fontRef idx="minor">
            <a:sysClr val="window" lastClr="FFFFFF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3</a:t>
            </a:r>
            <a:endParaRPr lang="zh-CN" altLang="en-US" sz="240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2" name="文本框 31"/>
          <p:cNvSpPr txBox="1"/>
          <p:nvPr>
            <p:custDataLst>
              <p:tags r:id="rId6"/>
            </p:custDataLst>
          </p:nvPr>
        </p:nvSpPr>
        <p:spPr>
          <a:xfrm>
            <a:off x="4285536" y="4742514"/>
            <a:ext cx="7170467" cy="496148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>
            <a:defPPr>
              <a:defRPr lang="zh-CN"/>
            </a:defPPr>
            <a:lvl1pPr marL="0" lvl="0" indent="0" eaLnBrk="1" hangingPunct="1">
              <a:lnSpc>
                <a:spcPct val="100000"/>
              </a:lnSpc>
              <a:buFont typeface="Arial" panose="020B0604020202020204" pitchFamily="34" charset="0"/>
              <a:buNone/>
              <a:defRPr sz="1800">
                <a:latin typeface="Arial" panose="020B0604020202020204" pitchFamily="34" charset="0"/>
                <a:ea typeface="+mn-ea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ea typeface="+mn-ea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ea typeface="+mn-ea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ea typeface="+mn-ea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ea typeface="+mn-ea"/>
              </a:defRPr>
            </a:lvl5pPr>
          </a:lstStyle>
          <a:p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能够对悬架进行检修。</a:t>
            </a:r>
            <a:endParaRPr lang="zh-CN" altLang="zh-CN" sz="2400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21" grpId="0" animBg="1"/>
      <p:bldP spid="22" grpId="0"/>
      <p:bldP spid="25" grpId="0" animBg="1"/>
      <p:bldP spid="29" grpId="0"/>
      <p:bldP spid="30" grpId="0" animBg="1"/>
      <p:bldP spid="32" grpId="0"/>
    </p:bldLst>
  </p:timing>
</p:sld>
</file>

<file path=ppt/slides/slide5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 rot="10800000" flipH="1">
            <a:off x="1" y="774"/>
            <a:ext cx="2525487" cy="2569367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" name="直角三角形 4"/>
          <p:cNvSpPr/>
          <p:nvPr/>
        </p:nvSpPr>
        <p:spPr>
          <a:xfrm rot="10800000" flipH="1" flipV="1">
            <a:off x="1" y="4289410"/>
            <a:ext cx="2525487" cy="2569367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509672" y="459050"/>
            <a:ext cx="2865241" cy="1387317"/>
            <a:chOff x="1882253" y="344287"/>
            <a:chExt cx="2148931" cy="1040488"/>
          </a:xfrm>
        </p:grpSpPr>
        <p:sp>
          <p:nvSpPr>
            <p:cNvPr id="6" name="文本框 5"/>
            <p:cNvSpPr txBox="1"/>
            <p:nvPr/>
          </p:nvSpPr>
          <p:spPr>
            <a:xfrm>
              <a:off x="1934775" y="601534"/>
              <a:ext cx="2047240" cy="530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b="1" dirty="0">
                  <a:solidFill>
                    <a:srgbClr val="DD000D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思政目标</a:t>
              </a: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883994" y="344287"/>
              <a:ext cx="2147190" cy="156322"/>
              <a:chOff x="1219556" y="2420471"/>
              <a:chExt cx="3378733" cy="208429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1219556" y="2420471"/>
                <a:ext cx="875944" cy="208429"/>
                <a:chOff x="771881" y="558467"/>
                <a:chExt cx="363291" cy="363291"/>
              </a:xfrm>
            </p:grpSpPr>
            <p:cxnSp>
              <p:nvCxnSpPr>
                <p:cNvPr id="12" name="直接连接符 11"/>
                <p:cNvCxnSpPr/>
                <p:nvPr/>
              </p:nvCxnSpPr>
              <p:spPr>
                <a:xfrm>
                  <a:off x="773017" y="558467"/>
                  <a:ext cx="0" cy="363291"/>
                </a:xfrm>
                <a:prstGeom prst="line">
                  <a:avLst/>
                </a:prstGeom>
                <a:ln w="38100">
                  <a:solidFill>
                    <a:srgbClr val="4849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rot="5400000">
                  <a:off x="953527" y="404492"/>
                  <a:ext cx="0" cy="363291"/>
                </a:xfrm>
                <a:prstGeom prst="line">
                  <a:avLst/>
                </a:prstGeom>
                <a:ln w="38100">
                  <a:solidFill>
                    <a:srgbClr val="4849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" name="组合 8"/>
              <p:cNvGrpSpPr/>
              <p:nvPr/>
            </p:nvGrpSpPr>
            <p:grpSpPr>
              <a:xfrm flipH="1">
                <a:off x="3722345" y="2420471"/>
                <a:ext cx="875944" cy="208429"/>
                <a:chOff x="771881" y="558467"/>
                <a:chExt cx="363291" cy="363291"/>
              </a:xfrm>
            </p:grpSpPr>
            <p:cxnSp>
              <p:nvCxnSpPr>
                <p:cNvPr id="10" name="直接连接符 9"/>
                <p:cNvCxnSpPr/>
                <p:nvPr/>
              </p:nvCxnSpPr>
              <p:spPr>
                <a:xfrm>
                  <a:off x="773017" y="558467"/>
                  <a:ext cx="0" cy="363291"/>
                </a:xfrm>
                <a:prstGeom prst="line">
                  <a:avLst/>
                </a:prstGeom>
                <a:ln w="38100">
                  <a:solidFill>
                    <a:srgbClr val="4849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直接连接符 10"/>
                <p:cNvCxnSpPr/>
                <p:nvPr/>
              </p:nvCxnSpPr>
              <p:spPr>
                <a:xfrm rot="5400000">
                  <a:off x="953527" y="404492"/>
                  <a:ext cx="0" cy="363291"/>
                </a:xfrm>
                <a:prstGeom prst="line">
                  <a:avLst/>
                </a:prstGeom>
                <a:ln w="38100">
                  <a:solidFill>
                    <a:srgbClr val="4849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" name="组合 13"/>
            <p:cNvGrpSpPr/>
            <p:nvPr/>
          </p:nvGrpSpPr>
          <p:grpSpPr>
            <a:xfrm flipV="1">
              <a:off x="1882253" y="1228453"/>
              <a:ext cx="2147190" cy="156322"/>
              <a:chOff x="1219556" y="2420471"/>
              <a:chExt cx="3378733" cy="208429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1219556" y="2420471"/>
                <a:ext cx="875944" cy="208429"/>
                <a:chOff x="771881" y="558467"/>
                <a:chExt cx="363291" cy="363291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>
                  <a:off x="773017" y="558467"/>
                  <a:ext cx="0" cy="363291"/>
                </a:xfrm>
                <a:prstGeom prst="line">
                  <a:avLst/>
                </a:prstGeom>
                <a:ln w="38100">
                  <a:solidFill>
                    <a:srgbClr val="4849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rot="5400000">
                  <a:off x="953527" y="410026"/>
                  <a:ext cx="0" cy="363291"/>
                </a:xfrm>
                <a:prstGeom prst="line">
                  <a:avLst/>
                </a:prstGeom>
                <a:ln w="38100">
                  <a:solidFill>
                    <a:srgbClr val="4849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组合 15"/>
              <p:cNvGrpSpPr/>
              <p:nvPr/>
            </p:nvGrpSpPr>
            <p:grpSpPr>
              <a:xfrm flipH="1">
                <a:off x="3722345" y="2420471"/>
                <a:ext cx="875944" cy="208429"/>
                <a:chOff x="771881" y="558467"/>
                <a:chExt cx="363291" cy="363291"/>
              </a:xfrm>
            </p:grpSpPr>
            <p:cxnSp>
              <p:nvCxnSpPr>
                <p:cNvPr id="17" name="直接连接符 16"/>
                <p:cNvCxnSpPr/>
                <p:nvPr/>
              </p:nvCxnSpPr>
              <p:spPr>
                <a:xfrm>
                  <a:off x="773017" y="558467"/>
                  <a:ext cx="0" cy="363291"/>
                </a:xfrm>
                <a:prstGeom prst="line">
                  <a:avLst/>
                </a:prstGeom>
                <a:ln w="38100">
                  <a:solidFill>
                    <a:srgbClr val="4849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直接连接符 17"/>
                <p:cNvCxnSpPr/>
                <p:nvPr/>
              </p:nvCxnSpPr>
              <p:spPr>
                <a:xfrm rot="5400000">
                  <a:off x="953527" y="410026"/>
                  <a:ext cx="0" cy="363291"/>
                </a:xfrm>
                <a:prstGeom prst="line">
                  <a:avLst/>
                </a:prstGeom>
                <a:ln w="38100">
                  <a:solidFill>
                    <a:srgbClr val="4849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1" name="椭圆 20"/>
          <p:cNvSpPr/>
          <p:nvPr>
            <p:custDataLst>
              <p:tags r:id="rId1"/>
            </p:custDataLst>
          </p:nvPr>
        </p:nvSpPr>
        <p:spPr>
          <a:xfrm>
            <a:off x="2393048" y="2255935"/>
            <a:ext cx="616016" cy="61707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rgbClr val="F2655C">
              <a:shade val="50000"/>
            </a:srgbClr>
          </a:lnRef>
          <a:fillRef idx="1">
            <a:srgbClr val="F2655C"/>
          </a:fillRef>
          <a:effectRef idx="0">
            <a:srgbClr val="F2655C"/>
          </a:effectRef>
          <a:fontRef idx="minor">
            <a:sysClr val="window" lastClr="FFFFFF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2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1</a:t>
            </a:r>
            <a:endParaRPr lang="zh-CN" altLang="en-US" sz="3200" dirty="0">
              <a:solidFill>
                <a:sysClr val="windowText" lastClr="000000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2"/>
            </p:custDataLst>
          </p:nvPr>
        </p:nvSpPr>
        <p:spPr>
          <a:xfrm>
            <a:off x="3009064" y="2255935"/>
            <a:ext cx="7909384" cy="421707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>
            <a:defPPr>
              <a:defRPr lang="zh-CN"/>
            </a:defPPr>
            <a:lvl1pPr marL="0" lvl="0" indent="0" eaLnBrk="1" hangingPunct="1">
              <a:lnSpc>
                <a:spcPct val="100000"/>
              </a:lnSpc>
              <a:buFont typeface="Arial" panose="020B0604020202020204" pitchFamily="34" charset="0"/>
              <a:buNone/>
              <a:defRPr sz="1800">
                <a:latin typeface="Arial" panose="020B0604020202020204" pitchFamily="34" charset="0"/>
                <a:ea typeface="+mn-ea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ea typeface="+mn-ea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ea typeface="+mn-ea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ea typeface="+mn-ea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ea typeface="+mn-ea"/>
              </a:defRPr>
            </a:lvl5pPr>
          </a:lstStyle>
          <a:p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培养安全操作的意识。</a:t>
            </a:r>
            <a:endParaRPr lang="zh-CN" altLang="zh-CN" sz="2400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5" name="椭圆 24"/>
          <p:cNvSpPr/>
          <p:nvPr>
            <p:custDataLst>
              <p:tags r:id="rId3"/>
            </p:custDataLst>
          </p:nvPr>
        </p:nvSpPr>
        <p:spPr>
          <a:xfrm>
            <a:off x="2393048" y="3539379"/>
            <a:ext cx="616016" cy="617076"/>
          </a:xfrm>
          <a:prstGeom prst="ellipse">
            <a:avLst/>
          </a:prstGeom>
          <a:solidFill>
            <a:srgbClr val="E974F6"/>
          </a:solidFill>
          <a:ln>
            <a:noFill/>
          </a:ln>
        </p:spPr>
        <p:style>
          <a:lnRef idx="2">
            <a:srgbClr val="F2655C">
              <a:shade val="50000"/>
            </a:srgbClr>
          </a:lnRef>
          <a:fillRef idx="1">
            <a:srgbClr val="F2655C"/>
          </a:fillRef>
          <a:effectRef idx="0">
            <a:srgbClr val="F2655C"/>
          </a:effectRef>
          <a:fontRef idx="minor">
            <a:sysClr val="window" lastClr="FFFFFF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2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2</a:t>
            </a:r>
            <a:endParaRPr lang="zh-CN" altLang="en-US" sz="3200" dirty="0">
              <a:solidFill>
                <a:sysClr val="windowText" lastClr="000000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9" name="文本框 28"/>
          <p:cNvSpPr txBox="1"/>
          <p:nvPr>
            <p:custDataLst>
              <p:tags r:id="rId4"/>
            </p:custDataLst>
          </p:nvPr>
        </p:nvSpPr>
        <p:spPr>
          <a:xfrm>
            <a:off x="3009064" y="3417582"/>
            <a:ext cx="6264245" cy="514741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>
            <a:defPPr>
              <a:defRPr lang="zh-CN"/>
            </a:defPPr>
            <a:lvl1pPr marL="0" lvl="0" indent="0" eaLnBrk="1" hangingPunct="1">
              <a:lnSpc>
                <a:spcPct val="100000"/>
              </a:lnSpc>
              <a:buFont typeface="Arial" panose="020B0604020202020204" pitchFamily="34" charset="0"/>
              <a:buNone/>
              <a:defRPr sz="1800">
                <a:latin typeface="Arial" panose="020B0604020202020204" pitchFamily="34" charset="0"/>
                <a:ea typeface="+mn-ea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ea typeface="+mn-ea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ea typeface="+mn-ea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ea typeface="+mn-ea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ea typeface="+mn-ea"/>
              </a:defRPr>
            </a:lvl5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培养分析问题、解决问题的能力。</a:t>
            </a:r>
            <a:endParaRPr lang="zh-CN" altLang="zh-CN" sz="2400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6" name="椭圆 25"/>
          <p:cNvSpPr/>
          <p:nvPr>
            <p:custDataLst>
              <p:tags r:id="rId5"/>
            </p:custDataLst>
          </p:nvPr>
        </p:nvSpPr>
        <p:spPr>
          <a:xfrm>
            <a:off x="2393048" y="4822823"/>
            <a:ext cx="616016" cy="61707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rgbClr val="F2655C">
              <a:shade val="50000"/>
            </a:srgbClr>
          </a:lnRef>
          <a:fillRef idx="1">
            <a:srgbClr val="F2655C"/>
          </a:fillRef>
          <a:effectRef idx="0">
            <a:srgbClr val="F2655C"/>
          </a:effectRef>
          <a:fontRef idx="minor">
            <a:sysClr val="window" lastClr="FFFFFF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2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3</a:t>
            </a:r>
            <a:endParaRPr lang="zh-CN" altLang="en-US" sz="3200" dirty="0">
              <a:solidFill>
                <a:sysClr val="windowText" lastClr="000000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7" name="文本框 26"/>
          <p:cNvSpPr txBox="1"/>
          <p:nvPr>
            <p:custDataLst>
              <p:tags r:id="rId6"/>
            </p:custDataLst>
          </p:nvPr>
        </p:nvSpPr>
        <p:spPr>
          <a:xfrm>
            <a:off x="3009064" y="4763598"/>
            <a:ext cx="5780621" cy="606077"/>
          </a:xfrm>
          <a:prstGeom prst="rect">
            <a:avLst/>
          </a:prstGeom>
          <a:noFill/>
          <a:ln w="9525">
            <a:noFill/>
          </a:ln>
        </p:spPr>
        <p:txBody>
          <a:bodyPr wrap="square"/>
          <a:lstStyle>
            <a:defPPr>
              <a:defRPr lang="zh-CN"/>
            </a:defPPr>
            <a:lvl1pPr marL="0" lvl="0" indent="0" eaLnBrk="1" hangingPunct="1">
              <a:lnSpc>
                <a:spcPct val="100000"/>
              </a:lnSpc>
              <a:buFont typeface="Arial" panose="020B0604020202020204" pitchFamily="34" charset="0"/>
              <a:buNone/>
              <a:defRPr sz="1800">
                <a:latin typeface="Arial" panose="020B0604020202020204" pitchFamily="34" charset="0"/>
                <a:ea typeface="+mn-ea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ea typeface="+mn-ea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ea typeface="+mn-ea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ea typeface="+mn-ea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ea typeface="+mn-ea"/>
              </a:defRPr>
            </a:lvl5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培养良好的职业素养和道德品质。</a:t>
            </a:r>
            <a:endParaRPr lang="zh-CN" altLang="zh-CN" sz="2400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print"/>
          <a:srcRect l="0" t="0" r="0" b="0"/>
          <a:stretch>
            <a:fillRect/>
          </a:stretch>
        </p:blipFill>
        <p:spPr bwMode="auto">
          <a:xfrm>
            <a:off x="8895976" y="2556816"/>
            <a:ext cx="3296024" cy="4301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60834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1" grpId="0" animBg="1"/>
      <p:bldP spid="22" grpId="0"/>
      <p:bldP spid="25" grpId="0" animBg="1"/>
      <p:bldP spid="29" grpId="0"/>
      <p:bldP spid="26" grpId="0" animBg="1"/>
      <p:bldP spid="27" grpId="0"/>
    </p:bldLst>
  </p:timing>
</p:sld>
</file>

<file path=ppt/slides/slide6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图文框 10"/>
          <p:cNvSpPr/>
          <p:nvPr/>
        </p:nvSpPr>
        <p:spPr>
          <a:xfrm>
            <a:off x="1114699" y="1341121"/>
            <a:ext cx="2717075" cy="3918857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867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  <a:endParaRPr lang="en-US" altLang="zh-CN" sz="5867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5867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5867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</a:p>
        </p:txBody>
      </p:sp>
      <p:sp>
        <p:nvSpPr>
          <p:cNvPr id="4" name="直角三角形 3"/>
          <p:cNvSpPr/>
          <p:nvPr/>
        </p:nvSpPr>
        <p:spPr>
          <a:xfrm rot="2730116" flipH="1">
            <a:off x="1184365" y="-1284682"/>
            <a:ext cx="2525487" cy="2569367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" name="直角三角形 4"/>
          <p:cNvSpPr/>
          <p:nvPr/>
        </p:nvSpPr>
        <p:spPr>
          <a:xfrm rot="13573976" flipH="1">
            <a:off x="1184213" y="5351250"/>
            <a:ext cx="2525487" cy="2569367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089064" y="1477751"/>
            <a:ext cx="7918209" cy="743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1552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</a:t>
            </a:r>
            <a:r>
              <a:rPr lang="en-US" altLang="zh-CN" sz="3200" b="1" dirty="0">
                <a:solidFill>
                  <a:srgbClr val="1552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10.1  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认识机械转向系统</a:t>
            </a:r>
          </a:p>
        </p:txBody>
      </p:sp>
      <p:sp>
        <p:nvSpPr>
          <p:cNvPr id="12" name="矩形 11"/>
          <p:cNvSpPr/>
          <p:nvPr/>
        </p:nvSpPr>
        <p:spPr>
          <a:xfrm>
            <a:off x="4089064" y="3777235"/>
            <a:ext cx="7918209" cy="743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1552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</a:t>
            </a:r>
            <a:r>
              <a:rPr lang="en-US" altLang="zh-CN" sz="3200" b="1" dirty="0">
                <a:solidFill>
                  <a:srgbClr val="1552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10.2  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机械转向系统故障诊断与检修</a:t>
            </a:r>
          </a:p>
        </p:txBody>
      </p:sp>
    </p:spTree>
    <p:extLst>
      <p:ext uri="{BB962C8B-B14F-4D97-AF65-F5344CB8AC3E}">
        <p14:creationId xmlns:p14="http://schemas.microsoft.com/office/powerpoint/2010/main" val="3553619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 animBg="1"/>
      <p:bldP spid="5" grpId="0" animBg="1"/>
      <p:bldP spid="10" grpId="0"/>
      <p:bldP spid="12" grpId="0"/>
    </p:bldLst>
  </p:timing>
</p:sld>
</file>

<file path=ppt/slides/slide7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4296" y="1"/>
            <a:ext cx="8307705" cy="1078865"/>
          </a:xfrm>
          <a:prstGeom prst="rect">
            <a:avLst/>
          </a:prstGeom>
        </p:spPr>
      </p:pic>
      <p:sp>
        <p:nvSpPr>
          <p:cNvPr id="13" name="直角三角形 12"/>
          <p:cNvSpPr/>
          <p:nvPr/>
        </p:nvSpPr>
        <p:spPr>
          <a:xfrm rot="18838920">
            <a:off x="193875" y="-460597"/>
            <a:ext cx="911888" cy="926109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9" name="矩形 18"/>
          <p:cNvSpPr/>
          <p:nvPr/>
        </p:nvSpPr>
        <p:spPr>
          <a:xfrm>
            <a:off x="1624909" y="604566"/>
            <a:ext cx="3423816" cy="581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>
              <a:lnSpc>
                <a:spcPct val="150000"/>
              </a:lnSpc>
              <a:spcBef>
                <a:spcPts val="2167"/>
              </a:spcBef>
            </a:pPr>
            <a:r>
              <a:rPr lang="zh-CN" altLang="en-US" sz="2400" spc="-7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可溃缩式转向柱。</a:t>
            </a:r>
          </a:p>
        </p:txBody>
      </p:sp>
      <p:sp>
        <p:nvSpPr>
          <p:cNvPr id="20" name="矩形 19"/>
          <p:cNvSpPr/>
          <p:nvPr/>
        </p:nvSpPr>
        <p:spPr>
          <a:xfrm>
            <a:off x="1122886" y="1282587"/>
            <a:ext cx="5212173" cy="5013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>
              <a:lnSpc>
                <a:spcPct val="150000"/>
              </a:lnSpc>
            </a:pPr>
            <a:r>
              <a:rPr lang="zh-CN" altLang="en-US" sz="2400" spc="-7" dirty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可溃缩式转向柱由吸能式转向轴、组合板、剪力板、滑板和伸缩悬臂等组成。</a:t>
            </a:r>
            <a:endParaRPr lang="en-US" altLang="zh-CN" sz="2400" spc="-7" dirty="0">
              <a:solidFill>
                <a:srgbClr val="231F2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algn="just" eaLnBrk="0">
              <a:lnSpc>
                <a:spcPct val="150000"/>
              </a:lnSpc>
            </a:pPr>
            <a:r>
              <a:rPr lang="en-US" altLang="zh-CN" sz="2400" spc="-7" dirty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</a:t>
            </a:r>
            <a:r>
              <a:rPr lang="zh-CN" altLang="en-US" sz="2400" spc="-7" dirty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当汽车发生严重碰撞时，组合板、剪力板、滑板和伸缩悬臂组成的总成会按照预先的设计发生溃缩变形或折叠，整个转向操纵机构会向汽车下部溃缩，从而吸收了冲击能量，实现安全保护，如图</a:t>
            </a:r>
            <a:r>
              <a:rPr lang="en-US" altLang="zh-CN" sz="2400" spc="-7" dirty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10-9</a:t>
            </a:r>
            <a:r>
              <a:rPr lang="zh-CN" altLang="en-US" sz="2400" spc="-7" dirty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所示。</a:t>
            </a:r>
            <a:endParaRPr lang="zh-CN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1073185" y="644282"/>
            <a:ext cx="515864" cy="55734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3</a:t>
            </a:r>
            <a:endParaRPr lang="zh-CN" altLang="en-US" sz="2400" dirty="0"/>
          </a:p>
        </p:txBody>
      </p:sp>
      <p:sp>
        <p:nvSpPr>
          <p:cNvPr id="18" name="矩形 17"/>
          <p:cNvSpPr/>
          <p:nvPr/>
        </p:nvSpPr>
        <p:spPr>
          <a:xfrm>
            <a:off x="6502402" y="5611629"/>
            <a:ext cx="51875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>
              <a:spcBef>
                <a:spcPts val="2167"/>
              </a:spcBef>
            </a:pPr>
            <a:r>
              <a:rPr lang="zh-CN" altLang="en-US" sz="2400" spc="-7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图</a:t>
            </a:r>
            <a:r>
              <a:rPr lang="en-US" altLang="zh-CN" sz="2400" spc="-7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10-9 </a:t>
            </a:r>
            <a:r>
              <a:rPr lang="zh-CN" altLang="en-US" sz="2400" spc="-7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可溃缩式转向柱的工作原理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0" t="0" r="0" b="0"/>
          <a:stretch>
            <a:fillRect/>
          </a:stretch>
        </p:blipFill>
        <p:spPr bwMode="auto">
          <a:xfrm>
            <a:off x="6650692" y="1764180"/>
            <a:ext cx="3939613" cy="3300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3161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/>
      <p:bldP spid="20" grpId="0"/>
      <p:bldP spid="21" grpId="0" animBg="1"/>
      <p:bldP spid="18" grpId="0"/>
    </p:bldLst>
  </p:timing>
</p:sld>
</file>

<file path=ppt/slides/slide8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4296" y="1"/>
            <a:ext cx="8307705" cy="1078865"/>
          </a:xfrm>
          <a:prstGeom prst="rect">
            <a:avLst/>
          </a:prstGeom>
        </p:spPr>
      </p:pic>
      <p:sp>
        <p:nvSpPr>
          <p:cNvPr id="11" name="直角三角形 10"/>
          <p:cNvSpPr/>
          <p:nvPr/>
        </p:nvSpPr>
        <p:spPr>
          <a:xfrm rot="18838920">
            <a:off x="157689" y="-371323"/>
            <a:ext cx="737851" cy="751621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965134" y="1194911"/>
            <a:ext cx="7186773" cy="5567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SzPts val="1050"/>
              <a:tabLst>
                <a:tab pos="304792" algn="l"/>
                <a:tab pos="723035" algn="l"/>
                <a:tab pos="723035" algn="l"/>
              </a:tabLst>
            </a:pP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转向器的功用是把来自转向盘的转向力矩和转向角进行适当的变换（主要是减速增矩），再输出给转向传动机构，从而使汽车转向，所以转向器本质上就是减速传动装置。</a:t>
            </a:r>
          </a:p>
          <a:p>
            <a:pPr algn="just">
              <a:lnSpc>
                <a:spcPct val="150000"/>
              </a:lnSpc>
              <a:buSzPts val="1050"/>
              <a:tabLst>
                <a:tab pos="304792" algn="l"/>
                <a:tab pos="723035" algn="l"/>
                <a:tab pos="723035" algn="l"/>
              </a:tabLst>
            </a:pPr>
            <a:r>
              <a:rPr lang="zh-CN" altLang="en-US" sz="2400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机械转向系统中使用的转向器又称为机械式转向器。机械式转向器一般按照其啮合传动副的结构形式进行分类，可分为齿轮齿条式、循环球式、蜗杆曲柄指销式、循环球曲柄指销式、蜗杆滚轮式等。其中，使用较为广泛的类型有齿轮齿条式、循环球式、蜗杆曲柄指销式等。</a:t>
            </a:r>
          </a:p>
        </p:txBody>
      </p:sp>
      <p:sp>
        <p:nvSpPr>
          <p:cNvPr id="12" name="矩形 11"/>
          <p:cNvSpPr/>
          <p:nvPr/>
        </p:nvSpPr>
        <p:spPr>
          <a:xfrm>
            <a:off x="1143088" y="394570"/>
            <a:ext cx="2614498" cy="6570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9824" algn="just">
              <a:lnSpc>
                <a:spcPct val="157000"/>
              </a:lnSpc>
              <a:spcBef>
                <a:spcPts val="320"/>
              </a:spcBef>
              <a:spcAft>
                <a:spcPts val="320"/>
              </a:spcAft>
            </a:pPr>
            <a:r>
              <a:rPr lang="en-US" altLang="zh-CN" sz="2667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10.1.4</a:t>
            </a:r>
            <a:r>
              <a:rPr lang="zh-CN" altLang="en-US" sz="2667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转向器</a:t>
            </a:r>
            <a:endParaRPr lang="zh-CN" altLang="zh-CN" sz="2667" b="1" kern="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0" t="0" r="0" b="0"/>
          <a:stretch>
            <a:fillRect/>
          </a:stretch>
        </p:blipFill>
        <p:spPr bwMode="auto">
          <a:xfrm>
            <a:off x="8572875" y="2341663"/>
            <a:ext cx="3117103" cy="317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94803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70902"/>
  <p:tag name="KSO_WM_UNIT_TYPE" val="l_h_f"/>
  <p:tag name="KSO_WM_UNIT_INDEX" val="1_1_1"/>
  <p:tag name="KSO_WM_UNIT_ID" val="diagram20170902_3*l_h_f*1_1_1"/>
  <p:tag name="KSO_WM_UNIT_LAYERLEVEL" val="1_1_1"/>
  <p:tag name="KSO_WM_UNIT_VALUE" val="34"/>
  <p:tag name="KSO_WM_UNIT_HIGHLIGHT" val="0"/>
  <p:tag name="KSO_WM_UNIT_COMPATIBLE" val="0"/>
  <p:tag name="KSO_WM_UNIT_CLEAR" val="0"/>
  <p:tag name="KSO_WM_DIAGRAM_GROUP_CODE" val="l1-1"/>
  <p:tag name="KSO_WM_UNIT_PRESET_TEXT" val="Lorem ipsum dolor sit amet, consectetur adipisicing elit."/>
  <p:tag name="KSO_WM_UNIT_TEXT_FILL_FORE_SCHEMECOLOR_INDEX" val="13"/>
  <p:tag name="KSO_WM_UNIT_TEXT_FILL_TYP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70902"/>
  <p:tag name="KSO_WM_UNIT_TYPE" val="l_h_f"/>
  <p:tag name="KSO_WM_UNIT_INDEX" val="1_3_1"/>
  <p:tag name="KSO_WM_UNIT_ID" val="diagram20170902_3*l_h_f*1_3_1"/>
  <p:tag name="KSO_WM_UNIT_LAYERLEVEL" val="1_1_1"/>
  <p:tag name="KSO_WM_UNIT_VALUE" val="34"/>
  <p:tag name="KSO_WM_UNIT_HIGHLIGHT" val="0"/>
  <p:tag name="KSO_WM_UNIT_COMPATIBLE" val="0"/>
  <p:tag name="KSO_WM_UNIT_CLEAR" val="0"/>
  <p:tag name="KSO_WM_DIAGRAM_GROUP_CODE" val="l1-1"/>
  <p:tag name="KSO_WM_UNIT_PRESET_TEXT" val="Lorem ipsum dolor sit amet, consectetur adipisicing elit."/>
  <p:tag name="KSO_WM_UNIT_TEXT_FILL_FORE_SCHEMECOLOR_INDEX" val="13"/>
  <p:tag name="KSO_WM_UNIT_TEXT_FILL_TYPE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70902"/>
  <p:tag name="KSO_WM_UNIT_TYPE" val="l_h_i"/>
  <p:tag name="KSO_WM_UNIT_INDEX" val="1_1_1"/>
  <p:tag name="KSO_WM_UNIT_ID" val="diagram20170902_3*l_h_i*1_1_1"/>
  <p:tag name="KSO_WM_UNIT_LAYERLEVEL" val="1_1_1"/>
  <p:tag name="KSO_WM_DIAGRAM_GROUP_CODE" val="l1-1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70902"/>
  <p:tag name="KSO_WM_UNIT_TYPE" val="l_h_f"/>
  <p:tag name="KSO_WM_UNIT_INDEX" val="1_1_1"/>
  <p:tag name="KSO_WM_UNIT_ID" val="diagram20170902_3*l_h_f*1_1_1"/>
  <p:tag name="KSO_WM_UNIT_LAYERLEVEL" val="1_1_1"/>
  <p:tag name="KSO_WM_UNIT_VALUE" val="34"/>
  <p:tag name="KSO_WM_UNIT_HIGHLIGHT" val="0"/>
  <p:tag name="KSO_WM_UNIT_COMPATIBLE" val="0"/>
  <p:tag name="KSO_WM_UNIT_CLEAR" val="0"/>
  <p:tag name="KSO_WM_DIAGRAM_GROUP_CODE" val="l1-1"/>
  <p:tag name="KSO_WM_UNIT_PRESET_TEXT" val="Lorem ipsum dolor sit amet, consectetur adipisicing elit."/>
  <p:tag name="KSO_WM_UNIT_TEXT_FILL_FORE_SCHEMECOLOR_INDEX" val="13"/>
  <p:tag name="KSO_WM_UNIT_TEXT_FILL_TYPE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70902"/>
  <p:tag name="KSO_WM_UNIT_TYPE" val="l_h_i"/>
  <p:tag name="KSO_WM_UNIT_INDEX" val="1_1_1"/>
  <p:tag name="KSO_WM_UNIT_ID" val="diagram20170902_3*l_h_i*1_1_1"/>
  <p:tag name="KSO_WM_UNIT_LAYERLEVEL" val="1_1_1"/>
  <p:tag name="KSO_WM_DIAGRAM_GROUP_CODE" val="l1-1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70902"/>
  <p:tag name="KSO_WM_UNIT_TYPE" val="l_h_f"/>
  <p:tag name="KSO_WM_UNIT_INDEX" val="1_1_1"/>
  <p:tag name="KSO_WM_UNIT_ID" val="diagram20170902_3*l_h_f*1_1_1"/>
  <p:tag name="KSO_WM_UNIT_LAYERLEVEL" val="1_1_1"/>
  <p:tag name="KSO_WM_UNIT_VALUE" val="34"/>
  <p:tag name="KSO_WM_UNIT_HIGHLIGHT" val="0"/>
  <p:tag name="KSO_WM_UNIT_COMPATIBLE" val="0"/>
  <p:tag name="KSO_WM_UNIT_CLEAR" val="0"/>
  <p:tag name="KSO_WM_DIAGRAM_GROUP_CODE" val="l1-1"/>
  <p:tag name="KSO_WM_UNIT_PRESET_TEXT" val="Lorem ipsum dolor sit amet, consectetur adipisicing elit."/>
  <p:tag name="KSO_WM_UNIT_TEXT_FILL_FORE_SCHEMECOLOR_INDEX" val="13"/>
  <p:tag name="KSO_WM_UNIT_TEXT_FILL_TYPE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70902"/>
  <p:tag name="KSO_WM_UNIT_TYPE" val="l_h_i"/>
  <p:tag name="KSO_WM_UNIT_INDEX" val="1_3_1"/>
  <p:tag name="KSO_WM_UNIT_ID" val="diagram20170902_3*l_h_i*1_3_1"/>
  <p:tag name="KSO_WM_UNIT_LAYERLEVEL" val="1_1_1"/>
  <p:tag name="KSO_WM_DIAGRAM_GROUP_CODE" val="l1-1"/>
  <p:tag name="KSO_WM_UNIT_FILL_FORE_SCHEMECOLOR_INDEX" val="9"/>
  <p:tag name="KSO_WM_UNIT_FILL_TYPE" val="1"/>
  <p:tag name="KSO_WM_UNIT_TEXT_FILL_FORE_SCHEMECOLOR_INDEX" val="13"/>
  <p:tag name="KSO_WM_UNIT_TEXT_FILL_TYP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70902"/>
  <p:tag name="KSO_WM_UNIT_TYPE" val="l_h_f"/>
  <p:tag name="KSO_WM_UNIT_INDEX" val="1_3_1"/>
  <p:tag name="KSO_WM_UNIT_ID" val="diagram20170902_3*l_h_f*1_3_1"/>
  <p:tag name="KSO_WM_UNIT_LAYERLEVEL" val="1_1_1"/>
  <p:tag name="KSO_WM_UNIT_VALUE" val="34"/>
  <p:tag name="KSO_WM_UNIT_HIGHLIGHT" val="0"/>
  <p:tag name="KSO_WM_UNIT_COMPATIBLE" val="0"/>
  <p:tag name="KSO_WM_UNIT_CLEAR" val="0"/>
  <p:tag name="KSO_WM_DIAGRAM_GROUP_CODE" val="l1-1"/>
  <p:tag name="KSO_WM_UNIT_PRESET_TEXT" val="Lorem ipsum dolor sit amet, consectetur adipisicing elit."/>
  <p:tag name="KSO_WM_UNIT_TEXT_FILL_FORE_SCHEMECOLOR_INDEX" val="13"/>
  <p:tag name="KSO_WM_UNIT_TEXT_FILL_TYP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70902"/>
  <p:tag name="KSO_WM_UNIT_TYPE" val="l_h_i"/>
  <p:tag name="KSO_WM_UNIT_INDEX" val="1_3_1"/>
  <p:tag name="KSO_WM_UNIT_ID" val="diagram20170902_3*l_h_i*1_3_1"/>
  <p:tag name="KSO_WM_UNIT_LAYERLEVEL" val="1_1_1"/>
  <p:tag name="KSO_WM_DIAGRAM_GROUP_CODE" val="l1-1"/>
  <p:tag name="KSO_WM_UNIT_FILL_FORE_SCHEMECOLOR_INDEX" val="9"/>
  <p:tag name="KSO_WM_UNIT_FILL_TYPE" val="1"/>
  <p:tag name="KSO_WM_UNIT_TEXT_FILL_FORE_SCHEMECOLOR_INDEX" val="13"/>
  <p:tag name="KSO_WM_UNIT_TEXT_FILL_TYPE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70902"/>
  <p:tag name="KSO_WM_UNIT_TYPE" val="l_h_f"/>
  <p:tag name="KSO_WM_UNIT_INDEX" val="1_3_1"/>
  <p:tag name="KSO_WM_UNIT_ID" val="diagram20170902_3*l_h_f*1_3_1"/>
  <p:tag name="KSO_WM_UNIT_LAYERLEVEL" val="1_1_1"/>
  <p:tag name="KSO_WM_UNIT_VALUE" val="34"/>
  <p:tag name="KSO_WM_UNIT_HIGHLIGHT" val="0"/>
  <p:tag name="KSO_WM_UNIT_COMPATIBLE" val="0"/>
  <p:tag name="KSO_WM_UNIT_CLEAR" val="0"/>
  <p:tag name="KSO_WM_DIAGRAM_GROUP_CODE" val="l1-1"/>
  <p:tag name="KSO_WM_UNIT_PRESET_TEXT" val="Lorem ipsum dolor sit amet, consectetur adipisicing elit."/>
  <p:tag name="KSO_WM_UNIT_TEXT_FILL_FORE_SCHEMECOLOR_INDEX" val="13"/>
  <p:tag name="KSO_WM_UNIT_TEXT_FILL_TYP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70902"/>
  <p:tag name="KSO_WM_UNIT_TYPE" val="l_h_f"/>
  <p:tag name="KSO_WM_UNIT_INDEX" val="1_3_1"/>
  <p:tag name="KSO_WM_UNIT_ID" val="diagram20170902_3*l_h_f*1_3_1"/>
  <p:tag name="KSO_WM_UNIT_LAYERLEVEL" val="1_1_1"/>
  <p:tag name="KSO_WM_UNIT_VALUE" val="34"/>
  <p:tag name="KSO_WM_UNIT_HIGHLIGHT" val="0"/>
  <p:tag name="KSO_WM_UNIT_COMPATIBLE" val="0"/>
  <p:tag name="KSO_WM_UNIT_CLEAR" val="0"/>
  <p:tag name="KSO_WM_DIAGRAM_GROUP_CODE" val="l1-1"/>
  <p:tag name="KSO_WM_UNIT_PRESET_TEXT" val="Lorem ipsum dolor sit amet, consectetur adipisicing elit."/>
  <p:tag name="KSO_WM_UNIT_TEXT_FILL_FORE_SCHEMECOLOR_INDEX" val="13"/>
  <p:tag name="KSO_WM_UNIT_TEXT_FILL_TYPE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70902"/>
  <p:tag name="KSO_WM_UNIT_TYPE" val="l_h_i"/>
  <p:tag name="KSO_WM_UNIT_INDEX" val="1_3_1"/>
  <p:tag name="KSO_WM_UNIT_ID" val="diagram20170902_3*l_h_i*1_3_1"/>
  <p:tag name="KSO_WM_UNIT_LAYERLEVEL" val="1_1_1"/>
  <p:tag name="KSO_WM_DIAGRAM_GROUP_CODE" val="l1-1"/>
  <p:tag name="KSO_WM_UNIT_FILL_FORE_SCHEMECOLOR_INDEX" val="9"/>
  <p:tag name="KSO_WM_UNIT_FILL_TYPE" val="1"/>
  <p:tag name="KSO_WM_UNIT_TEXT_FILL_FORE_SCHEMECOLOR_INDEX" val="13"/>
  <p:tag name="KSO_WM_UNIT_TEXT_FILL_TYPE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70902"/>
  <p:tag name="KSO_WM_UNIT_TYPE" val="l_h_f"/>
  <p:tag name="KSO_WM_UNIT_INDEX" val="1_3_1"/>
  <p:tag name="KSO_WM_UNIT_ID" val="diagram20170902_3*l_h_f*1_3_1"/>
  <p:tag name="KSO_WM_UNIT_LAYERLEVEL" val="1_1_1"/>
  <p:tag name="KSO_WM_UNIT_VALUE" val="34"/>
  <p:tag name="KSO_WM_UNIT_HIGHLIGHT" val="0"/>
  <p:tag name="KSO_WM_UNIT_COMPATIBLE" val="0"/>
  <p:tag name="KSO_WM_UNIT_CLEAR" val="0"/>
  <p:tag name="KSO_WM_DIAGRAM_GROUP_CODE" val="l1-1"/>
  <p:tag name="KSO_WM_UNIT_PRESET_TEXT" val="Lorem ipsum dolor sit amet, consectetur adipisicing elit."/>
  <p:tag name="KSO_WM_UNIT_TEXT_FILL_FORE_SCHEMECOLOR_INDEX" val="13"/>
  <p:tag name="KSO_WM_UNIT_TEXT_FILL_TYPE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70902"/>
  <p:tag name="KSO_WM_UNIT_TYPE" val="l_h_i"/>
  <p:tag name="KSO_WM_UNIT_INDEX" val="1_3_1"/>
  <p:tag name="KSO_WM_UNIT_ID" val="diagram20170902_3*l_h_i*1_3_1"/>
  <p:tag name="KSO_WM_UNIT_LAYERLEVEL" val="1_1_1"/>
  <p:tag name="KSO_WM_DIAGRAM_GROUP_CODE" val="l1-1"/>
  <p:tag name="KSO_WM_UNIT_FILL_FORE_SCHEMECOLOR_INDEX" val="9"/>
  <p:tag name="KSO_WM_UNIT_FILL_TYPE" val="1"/>
  <p:tag name="KSO_WM_UNIT_TEXT_FILL_FORE_SCHEMECOLOR_INDEX" val="13"/>
  <p:tag name="KSO_WM_UNIT_TEXT_FILL_TYPE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70902"/>
  <p:tag name="KSO_WM_UNIT_TYPE" val="l_h_i"/>
  <p:tag name="KSO_WM_UNIT_INDEX" val="1_3_1"/>
  <p:tag name="KSO_WM_UNIT_ID" val="diagram20170902_3*l_h_i*1_3_1"/>
  <p:tag name="KSO_WM_UNIT_LAYERLEVEL" val="1_1_1"/>
  <p:tag name="KSO_WM_DIAGRAM_GROUP_CODE" val="l1-1"/>
  <p:tag name="KSO_WM_UNIT_FILL_FORE_SCHEMECOLOR_INDEX" val="9"/>
  <p:tag name="KSO_WM_UNIT_FILL_TYPE" val="1"/>
  <p:tag name="KSO_WM_UNIT_TEXT_FILL_FORE_SCHEMECOLOR_INDEX" val="13"/>
  <p:tag name="KSO_WM_UNIT_TEXT_FILL_TYPE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70902"/>
  <p:tag name="KSO_WM_UNIT_TYPE" val="l_h_i"/>
  <p:tag name="KSO_WM_UNIT_INDEX" val="1_1_1"/>
  <p:tag name="KSO_WM_UNIT_ID" val="diagram20170902_3*l_h_i*1_1_1"/>
  <p:tag name="KSO_WM_UNIT_LAYERLEVEL" val="1_1_1"/>
  <p:tag name="KSO_WM_DIAGRAM_GROUP_CODE" val="l1-1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70902"/>
  <p:tag name="KSO_WM_UNIT_TYPE" val="l_h_f"/>
  <p:tag name="KSO_WM_UNIT_INDEX" val="1_1_1"/>
  <p:tag name="KSO_WM_UNIT_ID" val="diagram20170902_3*l_h_f*1_1_1"/>
  <p:tag name="KSO_WM_UNIT_LAYERLEVEL" val="1_1_1"/>
  <p:tag name="KSO_WM_UNIT_VALUE" val="34"/>
  <p:tag name="KSO_WM_UNIT_HIGHLIGHT" val="0"/>
  <p:tag name="KSO_WM_UNIT_COMPATIBLE" val="0"/>
  <p:tag name="KSO_WM_UNIT_CLEAR" val="0"/>
  <p:tag name="KSO_WM_DIAGRAM_GROUP_CODE" val="l1-1"/>
  <p:tag name="KSO_WM_UNIT_PRESET_TEXT" val="Lorem ipsum dolor sit amet, consectetur adipisicing elit."/>
  <p:tag name="KSO_WM_UNIT_TEXT_FILL_FORE_SCHEMECOLOR_INDEX" val="13"/>
  <p:tag name="KSO_WM_UNIT_TEXT_FILL_TYPE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70902"/>
  <p:tag name="KSO_WM_UNIT_TYPE" val="l_h_i"/>
  <p:tag name="KSO_WM_UNIT_INDEX" val="1_3_1"/>
  <p:tag name="KSO_WM_UNIT_ID" val="diagram20170902_3*l_h_i*1_3_1"/>
  <p:tag name="KSO_WM_UNIT_LAYERLEVEL" val="1_1_1"/>
  <p:tag name="KSO_WM_DIAGRAM_GROUP_CODE" val="l1-1"/>
  <p:tag name="KSO_WM_UNIT_FILL_FORE_SCHEMECOLOR_INDEX" val="9"/>
  <p:tag name="KSO_WM_UNIT_FILL_TYPE" val="1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392</Words>
  <Application>Microsoft Office PowerPoint</Application>
  <PresentationFormat>宽屏</PresentationFormat>
  <Paragraphs>40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4" baseType="lpstr">
      <vt:lpstr>等线</vt:lpstr>
      <vt:lpstr>等线 Light</vt:lpstr>
      <vt:lpstr>微软雅黑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admin</cp:lastModifiedBy>
  <cp:revision>1</cp:revision>
  <dcterms:created xsi:type="dcterms:W3CDTF">2022-10-07T07:59:12Z</dcterms:created>
  <dcterms:modified xsi:type="dcterms:W3CDTF">2022-10-07T07:59:43Z</dcterms:modified>
</cp:coreProperties>
</file>