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8" r:id="rId3"/>
    <p:sldId id="260" r:id="rId4"/>
    <p:sldId id="257" r:id="rId5"/>
    <p:sldId id="265" r:id="rId6"/>
    <p:sldId id="261" r:id="rId7"/>
    <p:sldId id="266" r:id="rId8"/>
    <p:sldId id="267" r:id="rId9"/>
    <p:sldId id="268" r:id="rId10"/>
    <p:sldId id="269" r:id="rId11"/>
    <p:sldId id="270" r:id="rId12"/>
    <p:sldId id="262" r:id="rId13"/>
    <p:sldId id="271" r:id="rId14"/>
    <p:sldId id="272" r:id="rId15"/>
    <p:sldId id="273" r:id="rId16"/>
    <p:sldId id="274" r:id="rId17"/>
    <p:sldId id="263" r:id="rId18"/>
    <p:sldId id="275" r:id="rId19"/>
    <p:sldId id="276" r:id="rId20"/>
    <p:sldId id="264" r:id="rId21"/>
    <p:sldId id="277" r:id="rId22"/>
    <p:sldId id="278" r:id="rId23"/>
    <p:sldId id="279" r:id="rId24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56B"/>
    <a:srgbClr val="EA0000"/>
    <a:srgbClr val="EEF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66" y="46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tags" Target="tags/tag4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参数1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127000" dist="101600" dir="2700000" algn="tl" rotWithShape="0">
                <a:prstClr val="black">
                  <a:alpha val="14000"/>
                </a:prstClr>
              </a:outerShdw>
            </a:effectLst>
          </c:spPr>
          <c:invertIfNegative val="0"/>
          <c:dLbls>
            <c:showLegendKey val="1"/>
            <c:showVal val="1"/>
            <c:showCatName val="1"/>
            <c:showSerName val="1"/>
            <c:showPercent val="0"/>
            <c:showBubbleSize val="0"/>
            <c:showLeaderLines val="0"/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209</c:v>
                </c:pt>
                <c:pt idx="1">
                  <c:v>373</c:v>
                </c:pt>
                <c:pt idx="2">
                  <c:v>425</c:v>
                </c:pt>
                <c:pt idx="3">
                  <c:v>281</c:v>
                </c:pt>
                <c:pt idx="4">
                  <c:v>424</c:v>
                </c:pt>
                <c:pt idx="5">
                  <c:v>255</c:v>
                </c:pt>
                <c:pt idx="6">
                  <c:v>323</c:v>
                </c:pt>
                <c:pt idx="7">
                  <c:v>274</c:v>
                </c:pt>
                <c:pt idx="8">
                  <c:v>323</c:v>
                </c:pt>
                <c:pt idx="9">
                  <c:v>362</c:v>
                </c:pt>
                <c:pt idx="10">
                  <c:v>460</c:v>
                </c:pt>
                <c:pt idx="11">
                  <c:v>317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219"/>
        <c:overlap val="-27"/>
        <c:axId val="1734788784"/>
        <c:axId val="1941247360"/>
      </c:barChart>
      <c:catAx>
        <c:axId val="1734788784"/>
        <c:scaling>
          <c:orientation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defRPr>
            </a:pPr>
          </a:p>
        </c:txPr>
        <c:crossAx val="1941247360"/>
        <c:crosses val="autoZero"/>
        <c:auto val="0"/>
        <c:lblAlgn val="ctr"/>
        <c:lblOffset/>
        <c:noMultiLvlLbl val="0"/>
      </c:catAx>
      <c:valAx>
        <c:axId val="1941247360"/>
        <c:scaling>
          <c:orientation/>
        </c:scaling>
        <c:delete val="0"/>
        <c:axPos val="l"/>
        <c:majorGridlines>
          <c:spPr>
            <a:ln w="9525" cap="flat" cmpd="sng" algn="ctr">
              <a:solidFill>
                <a:schemeClr val="accent5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p>
            <a:pPr>
              <a:defRPr lang="zh-CN" sz="1400" b="0" i="0" u="none" strike="noStrike" kern="1200" baseline="0" smtId="4294967295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defRPr>
            </a:pPr>
          </a:p>
        </c:txPr>
        <c:crossAx val="173478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 lang="zh-CN" sz="1400" smtId="4294967295">
          <a:solidFill>
            <a:schemeClr val="accent5">
              <a:lumMod val="50000"/>
            </a:schemeClr>
          </a:solidFill>
          <a:latin typeface="Arial" panose="020b0604020202020204" pitchFamily="34" charset="0"/>
          <a:ea typeface="微软雅黑"/>
          <a:cs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76646" y="173182"/>
            <a:ext cx="11838708" cy="6511636"/>
          </a:xfrm>
          <a:prstGeom prst="rect">
            <a:avLst/>
          </a:prstGeom>
          <a:noFill/>
          <a:ln w="12700">
            <a:solidFill>
              <a:schemeClr val="accent5">
                <a:lumMod val="50000"/>
                <a:alpha val="2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5400000">
            <a:off x="-12069" y="12070"/>
            <a:ext cx="655320" cy="631182"/>
          </a:xfrm>
          <a:prstGeom prst="triangle">
            <a:avLst>
              <a:gd name="adj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16200000">
            <a:off x="11699590" y="6365588"/>
            <a:ext cx="501650" cy="483172"/>
          </a:xfrm>
          <a:prstGeom prst="triangle">
            <a:avLst>
              <a:gd name="adj" fmla="val 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 flipH="1">
            <a:off x="665711" y="1322348"/>
            <a:ext cx="10860578" cy="3725117"/>
            <a:chOff x="906762" y="2629439"/>
            <a:chExt cx="1007842" cy="1007842"/>
          </a:xfrm>
        </p:grpSpPr>
        <p:sp>
          <p:nvSpPr>
            <p:cNvPr id="11" name="↖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12" name="↘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13" name="1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863424" y="355963"/>
            <a:ext cx="3833148" cy="627126"/>
            <a:chOff x="906762" y="2629439"/>
            <a:chExt cx="1007842" cy="1007842"/>
          </a:xfrm>
        </p:grpSpPr>
        <p:sp>
          <p:nvSpPr>
            <p:cNvPr id="8" name="↖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9" name="↘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10" name="1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0" y="355963"/>
            <a:ext cx="863424" cy="62712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iconfont-11607-6151370"/>
          <p:cNvSpPr>
            <a:spLocks noChangeAspect="1"/>
          </p:cNvSpPr>
          <p:nvPr userDrawn="1"/>
        </p:nvSpPr>
        <p:spPr bwMode="auto">
          <a:xfrm flipH="1">
            <a:off x="233030" y="473850"/>
            <a:ext cx="392925" cy="392925"/>
          </a:xfrm>
          <a:custGeom>
            <a:gdLst>
              <a:gd name="T0" fmla="*/ 3290 w 12800"/>
              <a:gd name="T1" fmla="*/ 7200 h 12800"/>
              <a:gd name="T2" fmla="*/ 8000 w 12800"/>
              <a:gd name="T3" fmla="*/ 11648 h 12800"/>
              <a:gd name="T4" fmla="*/ 6928 w 12800"/>
              <a:gd name="T5" fmla="*/ 12800 h 12800"/>
              <a:gd name="T6" fmla="*/ 0 w 12800"/>
              <a:gd name="T7" fmla="*/ 6442 h 12800"/>
              <a:gd name="T8" fmla="*/ 6874 w 12800"/>
              <a:gd name="T9" fmla="*/ 0 h 12800"/>
              <a:gd name="T10" fmla="*/ 8000 w 12800"/>
              <a:gd name="T11" fmla="*/ 1236 h 12800"/>
              <a:gd name="T12" fmla="*/ 3380 w 12800"/>
              <a:gd name="T13" fmla="*/ 5600 h 12800"/>
              <a:gd name="T14" fmla="*/ 12800 w 12800"/>
              <a:gd name="T15" fmla="*/ 5600 h 12800"/>
              <a:gd name="T16" fmla="*/ 12800 w 12800"/>
              <a:gd name="T17" fmla="*/ 7200 h 12800"/>
              <a:gd name="T18" fmla="*/ 3290 w 12800"/>
              <a:gd name="T19" fmla="*/ 7200 h 1280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00" h="12800">
                <a:moveTo>
                  <a:pt x="3290" y="7200"/>
                </a:moveTo>
                <a:lnTo>
                  <a:pt x="8000" y="11648"/>
                </a:lnTo>
                <a:lnTo>
                  <a:pt x="6928" y="12800"/>
                </a:lnTo>
                <a:lnTo>
                  <a:pt x="0" y="6442"/>
                </a:lnTo>
                <a:lnTo>
                  <a:pt x="6874" y="0"/>
                </a:lnTo>
                <a:lnTo>
                  <a:pt x="8000" y="1236"/>
                </a:lnTo>
                <a:lnTo>
                  <a:pt x="3380" y="5600"/>
                </a:lnTo>
                <a:lnTo>
                  <a:pt x="12800" y="5600"/>
                </a:lnTo>
                <a:lnTo>
                  <a:pt x="12800" y="7200"/>
                </a:lnTo>
                <a:lnTo>
                  <a:pt x="3290" y="7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/>
        </p:txBody>
      </p:sp>
      <p:sp>
        <p:nvSpPr>
          <p:cNvPr id="13" name="灯片编号占位符 5"/>
          <p:cNvSpPr txBox="1"/>
          <p:nvPr userDrawn="1"/>
        </p:nvSpPr>
        <p:spPr>
          <a:xfrm>
            <a:off x="11414760" y="6303010"/>
            <a:ext cx="571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94D78-9218-4D10-A442-EC6A7F719CCD}" type="slidenum">
              <a:rPr lang="zh-CN" altLang="en-US" sz="16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fld>
            <a:endParaRPr lang="zh-CN" altLang="en-US" sz="160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灯片编号占位符 5"/>
          <p:cNvSpPr txBox="1"/>
          <p:nvPr userDrawn="1"/>
        </p:nvSpPr>
        <p:spPr>
          <a:xfrm>
            <a:off x="11414760" y="6303010"/>
            <a:ext cx="571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94D78-9218-4D10-A442-EC6A7F719CCD}" type="slidenum">
              <a:rPr lang="zh-CN" altLang="en-US" sz="16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fld>
            <a:endParaRPr lang="zh-CN" altLang="en-US" sz="160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" name="组合 7"/>
          <p:cNvGrpSpPr/>
          <p:nvPr userDrawn="1"/>
        </p:nvGrpSpPr>
        <p:grpSpPr>
          <a:xfrm flipH="1">
            <a:off x="665711" y="1322348"/>
            <a:ext cx="10860578" cy="3725117"/>
            <a:chOff x="906762" y="2629439"/>
            <a:chExt cx="1007842" cy="1007842"/>
          </a:xfrm>
        </p:grpSpPr>
        <p:sp>
          <p:nvSpPr>
            <p:cNvPr id="9" name="↖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10" name="↘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  <p:sp>
          <p:nvSpPr>
            <p:cNvPr id="11" name="1"/>
            <p:cNvSpPr/>
            <p:nvPr/>
          </p:nvSpPr>
          <p:spPr>
            <a:xfrm>
              <a:off x="906762" y="2629439"/>
              <a:ext cx="1007842" cy="1007842"/>
            </a:xfrm>
            <a:prstGeom prst="round2DiagRect">
              <a:avLst>
                <a:gd name="adj1" fmla="val 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EEF2F9"/>
                </a:solidFill>
                <a:effectLst/>
                <a:uLnTx/>
                <a:uFillTx/>
                <a:latin typeface="思源黑体 CN Light" panose="020b0300000000000000" charset="-122"/>
                <a:cs typeface="+mn-cs"/>
              </a:endParaRPr>
            </a:p>
          </p:txBody>
        </p:sp>
      </p:grpSp>
      <p:sp>
        <p:nvSpPr>
          <p:cNvPr id="12" name="任意多边形: 形状 11"/>
          <p:cNvSpPr/>
          <p:nvPr userDrawn="1"/>
        </p:nvSpPr>
        <p:spPr>
          <a:xfrm>
            <a:off x="640080" y="1318260"/>
            <a:ext cx="10896600" cy="431816"/>
          </a:xfrm>
          <a:custGeom>
            <a:gdLst>
              <a:gd name="connsiteX0" fmla="*/ 0 w 10896600"/>
              <a:gd name="connsiteY0" fmla="*/ 2118360 h 2125980"/>
              <a:gd name="connsiteX1" fmla="*/ 0 w 10896600"/>
              <a:gd name="connsiteY1" fmla="*/ 0 h 2125980"/>
              <a:gd name="connsiteX2" fmla="*/ 10896600 w 10896600"/>
              <a:gd name="connsiteY2" fmla="*/ 0 h 2125980"/>
              <a:gd name="connsiteX3" fmla="*/ 10896600 w 10896600"/>
              <a:gd name="connsiteY3" fmla="*/ 2125980 h 212598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2125980">
                <a:moveTo>
                  <a:pt x="0" y="2118360"/>
                </a:moveTo>
                <a:lnTo>
                  <a:pt x="0" y="0"/>
                </a:lnTo>
                <a:lnTo>
                  <a:pt x="10896600" y="0"/>
                </a:lnTo>
                <a:lnTo>
                  <a:pt x="10896600" y="2125980"/>
                </a:lnTo>
              </a:path>
            </a:pathLst>
          </a:custGeom>
          <a:noFill/>
          <a:ln w="698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9666663" y="4867738"/>
            <a:ext cx="1870017" cy="178756"/>
            <a:chOff x="9615401" y="4868709"/>
            <a:chExt cx="1870017" cy="178756"/>
          </a:xfrm>
        </p:grpSpPr>
        <p:sp>
          <p:nvSpPr>
            <p:cNvPr id="14" name="任意多边形: 形状 13"/>
            <p:cNvSpPr/>
            <p:nvPr/>
          </p:nvSpPr>
          <p:spPr>
            <a:xfrm>
              <a:off x="10127672" y="4868709"/>
              <a:ext cx="1357746" cy="178756"/>
            </a:xfrm>
            <a:custGeom>
              <a:gdLst>
                <a:gd name="connsiteX0" fmla="*/ 118810 w 1357746"/>
                <a:gd name="connsiteY0" fmla="*/ 0 h 178756"/>
                <a:gd name="connsiteX1" fmla="*/ 1357746 w 1357746"/>
                <a:gd name="connsiteY1" fmla="*/ 0 h 178756"/>
                <a:gd name="connsiteX2" fmla="*/ 1357746 w 1357746"/>
                <a:gd name="connsiteY2" fmla="*/ 178756 h 178756"/>
                <a:gd name="connsiteX3" fmla="*/ 0 w 1357746"/>
                <a:gd name="connsiteY3" fmla="*/ 178756 h 1787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746" h="178756">
                  <a:moveTo>
                    <a:pt x="118810" y="0"/>
                  </a:moveTo>
                  <a:lnTo>
                    <a:pt x="1357746" y="0"/>
                  </a:lnTo>
                  <a:lnTo>
                    <a:pt x="1357746" y="178756"/>
                  </a:lnTo>
                  <a:lnTo>
                    <a:pt x="0" y="17875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9838199" y="4868709"/>
              <a:ext cx="346710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>
              <a:off x="9615401" y="4868709"/>
              <a:ext cx="280035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灯片编号占位符 5"/>
          <p:cNvSpPr txBox="1"/>
          <p:nvPr userDrawn="1"/>
        </p:nvSpPr>
        <p:spPr>
          <a:xfrm>
            <a:off x="11414760" y="6303010"/>
            <a:ext cx="571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94D78-9218-4D10-A442-EC6A7F719CCD}" type="slidenum">
              <a:rPr lang="zh-CN" altLang="en-US" sz="16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fld>
            <a:endParaRPr lang="zh-CN" altLang="en-US" sz="160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0A09D-1708-46BE-B389-4BD9D5D83434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94D78-9218-4D10-A442-EC6A7F719CC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chart" Target="../charts/chart1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2.xml" /><Relationship Id="rId3" Type="http://schemas.openxmlformats.org/officeDocument/2006/relationships/tags" Target="../tags/tag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任意多边形: 形状 37"/>
          <p:cNvSpPr/>
          <p:nvPr/>
        </p:nvSpPr>
        <p:spPr>
          <a:xfrm>
            <a:off x="640080" y="1318260"/>
            <a:ext cx="10896600" cy="431816"/>
          </a:xfrm>
          <a:custGeom>
            <a:gdLst>
              <a:gd name="connsiteX0" fmla="*/ 0 w 10896600"/>
              <a:gd name="connsiteY0" fmla="*/ 2118360 h 2125980"/>
              <a:gd name="connsiteX1" fmla="*/ 0 w 10896600"/>
              <a:gd name="connsiteY1" fmla="*/ 0 h 2125980"/>
              <a:gd name="connsiteX2" fmla="*/ 10896600 w 10896600"/>
              <a:gd name="connsiteY2" fmla="*/ 0 h 2125980"/>
              <a:gd name="connsiteX3" fmla="*/ 10896600 w 10896600"/>
              <a:gd name="connsiteY3" fmla="*/ 2125980 h 212598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2125980">
                <a:moveTo>
                  <a:pt x="0" y="2118360"/>
                </a:moveTo>
                <a:lnTo>
                  <a:pt x="0" y="0"/>
                </a:lnTo>
                <a:lnTo>
                  <a:pt x="10896600" y="0"/>
                </a:lnTo>
                <a:lnTo>
                  <a:pt x="10896600" y="2125980"/>
                </a:lnTo>
              </a:path>
            </a:pathLst>
          </a:custGeom>
          <a:noFill/>
          <a:ln w="698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1739" y="2607970"/>
            <a:ext cx="8648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临床医学毕业论文答辩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500576" y="2019211"/>
            <a:ext cx="51908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含内容参考的毕业答辩</a:t>
            </a:r>
            <a:r>
              <a:rPr lang="en-US" altLang="zh-CN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00577" y="5254304"/>
            <a:ext cx="141287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研究生：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ABC</a:t>
            </a:r>
            <a:endParaRPr lang="zh-CN" altLang="en-US" sz="16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405413" y="5254304"/>
            <a:ext cx="2159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导       师：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XXXX</a:t>
            </a: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教授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00577" y="5689751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学    号：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20XXXXXXX</a:t>
            </a:r>
            <a:endParaRPr lang="zh-CN" altLang="en-US" sz="16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05413" y="5672193"/>
            <a:ext cx="270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专       业：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XXXXX</a:t>
            </a: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您的专业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383864" y="759823"/>
            <a:ext cx="3374644" cy="755100"/>
            <a:chOff x="9781308" y="245670"/>
            <a:chExt cx="2131565" cy="755100"/>
          </a:xfrm>
        </p:grpSpPr>
        <p:grpSp>
          <p:nvGrpSpPr>
            <p:cNvPr id="16" name="组合 15"/>
            <p:cNvGrpSpPr/>
            <p:nvPr/>
          </p:nvGrpSpPr>
          <p:grpSpPr>
            <a:xfrm>
              <a:off x="9781308" y="245670"/>
              <a:ext cx="2131565" cy="755100"/>
              <a:chOff x="906762" y="2629439"/>
              <a:chExt cx="1007842" cy="1007842"/>
            </a:xfrm>
          </p:grpSpPr>
          <p:sp>
            <p:nvSpPr>
              <p:cNvPr id="17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536142" y="440320"/>
              <a:ext cx="621897" cy="365800"/>
            </a:xfrm>
            <a:custGeom>
              <a:rect l="l" t="t" r="r" b="b"/>
              <a:pathLst>
                <a:path w="821569" h="365800">
                  <a:moveTo>
                    <a:pt x="729872" y="60884"/>
                  </a:moveTo>
                  <a:cubicBezTo>
                    <a:pt x="723627" y="60884"/>
                    <a:pt x="718287" y="62117"/>
                    <a:pt x="713850" y="64582"/>
                  </a:cubicBezTo>
                  <a:cubicBezTo>
                    <a:pt x="709413" y="67047"/>
                    <a:pt x="706044" y="70580"/>
                    <a:pt x="703743" y="75181"/>
                  </a:cubicBezTo>
                  <a:cubicBezTo>
                    <a:pt x="701443" y="79782"/>
                    <a:pt x="700292" y="85287"/>
                    <a:pt x="700292" y="91696"/>
                  </a:cubicBezTo>
                  <a:lnTo>
                    <a:pt x="700292" y="273611"/>
                  </a:lnTo>
                  <a:cubicBezTo>
                    <a:pt x="700292" y="280184"/>
                    <a:pt x="701443" y="285771"/>
                    <a:pt x="703743" y="290373"/>
                  </a:cubicBezTo>
                  <a:cubicBezTo>
                    <a:pt x="706044" y="294974"/>
                    <a:pt x="709413" y="298507"/>
                    <a:pt x="713850" y="300972"/>
                  </a:cubicBezTo>
                  <a:cubicBezTo>
                    <a:pt x="718287" y="303437"/>
                    <a:pt x="723627" y="304669"/>
                    <a:pt x="729872" y="304669"/>
                  </a:cubicBezTo>
                  <a:cubicBezTo>
                    <a:pt x="736117" y="304669"/>
                    <a:pt x="741498" y="303437"/>
                    <a:pt x="746017" y="300972"/>
                  </a:cubicBezTo>
                  <a:cubicBezTo>
                    <a:pt x="750537" y="298507"/>
                    <a:pt x="753946" y="294974"/>
                    <a:pt x="756247" y="290373"/>
                  </a:cubicBezTo>
                  <a:cubicBezTo>
                    <a:pt x="758548" y="285771"/>
                    <a:pt x="759698" y="280184"/>
                    <a:pt x="759698" y="273611"/>
                  </a:cubicBezTo>
                  <a:lnTo>
                    <a:pt x="759698" y="91696"/>
                  </a:lnTo>
                  <a:cubicBezTo>
                    <a:pt x="759698" y="85287"/>
                    <a:pt x="758548" y="79782"/>
                    <a:pt x="756247" y="75181"/>
                  </a:cubicBezTo>
                  <a:cubicBezTo>
                    <a:pt x="753946" y="70580"/>
                    <a:pt x="750537" y="67047"/>
                    <a:pt x="746017" y="64582"/>
                  </a:cubicBezTo>
                  <a:cubicBezTo>
                    <a:pt x="741498" y="62117"/>
                    <a:pt x="736117" y="60884"/>
                    <a:pt x="729872" y="60884"/>
                  </a:cubicBezTo>
                  <a:close/>
                  <a:moveTo>
                    <a:pt x="282197" y="60884"/>
                  </a:moveTo>
                  <a:cubicBezTo>
                    <a:pt x="275952" y="60884"/>
                    <a:pt x="270612" y="62117"/>
                    <a:pt x="266175" y="64582"/>
                  </a:cubicBezTo>
                  <a:cubicBezTo>
                    <a:pt x="261738" y="67047"/>
                    <a:pt x="258369" y="70580"/>
                    <a:pt x="256068" y="75181"/>
                  </a:cubicBezTo>
                  <a:cubicBezTo>
                    <a:pt x="253768" y="79782"/>
                    <a:pt x="252617" y="85287"/>
                    <a:pt x="252617" y="91696"/>
                  </a:cubicBezTo>
                  <a:lnTo>
                    <a:pt x="252617" y="273611"/>
                  </a:lnTo>
                  <a:cubicBezTo>
                    <a:pt x="252617" y="280184"/>
                    <a:pt x="253768" y="285771"/>
                    <a:pt x="256068" y="290373"/>
                  </a:cubicBezTo>
                  <a:cubicBezTo>
                    <a:pt x="258369" y="294974"/>
                    <a:pt x="261738" y="298507"/>
                    <a:pt x="266175" y="300972"/>
                  </a:cubicBezTo>
                  <a:cubicBezTo>
                    <a:pt x="270612" y="303437"/>
                    <a:pt x="275952" y="304669"/>
                    <a:pt x="282197" y="304669"/>
                  </a:cubicBezTo>
                  <a:cubicBezTo>
                    <a:pt x="288441" y="304669"/>
                    <a:pt x="293823" y="303437"/>
                    <a:pt x="298342" y="300972"/>
                  </a:cubicBezTo>
                  <a:cubicBezTo>
                    <a:pt x="302862" y="298507"/>
                    <a:pt x="306271" y="294974"/>
                    <a:pt x="308572" y="290373"/>
                  </a:cubicBezTo>
                  <a:cubicBezTo>
                    <a:pt x="310873" y="285771"/>
                    <a:pt x="312023" y="280184"/>
                    <a:pt x="312023" y="273611"/>
                  </a:cubicBezTo>
                  <a:lnTo>
                    <a:pt x="312023" y="91696"/>
                  </a:lnTo>
                  <a:cubicBezTo>
                    <a:pt x="312023" y="85287"/>
                    <a:pt x="310873" y="79782"/>
                    <a:pt x="308572" y="75181"/>
                  </a:cubicBezTo>
                  <a:cubicBezTo>
                    <a:pt x="306271" y="70580"/>
                    <a:pt x="302862" y="67047"/>
                    <a:pt x="298342" y="64582"/>
                  </a:cubicBezTo>
                  <a:cubicBezTo>
                    <a:pt x="293823" y="62117"/>
                    <a:pt x="288441" y="60884"/>
                    <a:pt x="282197" y="60884"/>
                  </a:cubicBezTo>
                  <a:close/>
                  <a:moveTo>
                    <a:pt x="0" y="3697"/>
                  </a:moveTo>
                  <a:lnTo>
                    <a:pt x="61131" y="3697"/>
                  </a:lnTo>
                  <a:lnTo>
                    <a:pt x="61131" y="303437"/>
                  </a:lnTo>
                  <a:lnTo>
                    <a:pt x="154307" y="303437"/>
                  </a:lnTo>
                  <a:lnTo>
                    <a:pt x="154307" y="362103"/>
                  </a:lnTo>
                  <a:lnTo>
                    <a:pt x="61131" y="362103"/>
                  </a:lnTo>
                  <a:lnTo>
                    <a:pt x="25143" y="362103"/>
                  </a:lnTo>
                  <a:lnTo>
                    <a:pt x="0" y="362103"/>
                  </a:lnTo>
                  <a:close/>
                  <a:moveTo>
                    <a:pt x="729872" y="0"/>
                  </a:moveTo>
                  <a:cubicBezTo>
                    <a:pt x="749099" y="0"/>
                    <a:pt x="765573" y="3286"/>
                    <a:pt x="779295" y="9859"/>
                  </a:cubicBezTo>
                  <a:cubicBezTo>
                    <a:pt x="793016" y="16433"/>
                    <a:pt x="803492" y="26046"/>
                    <a:pt x="810723" y="38700"/>
                  </a:cubicBezTo>
                  <a:cubicBezTo>
                    <a:pt x="817953" y="51353"/>
                    <a:pt x="821569" y="66554"/>
                    <a:pt x="821569" y="84301"/>
                  </a:cubicBezTo>
                  <a:lnTo>
                    <a:pt x="821569" y="281499"/>
                  </a:lnTo>
                  <a:cubicBezTo>
                    <a:pt x="821569" y="299246"/>
                    <a:pt x="817953" y="314406"/>
                    <a:pt x="810723" y="326977"/>
                  </a:cubicBezTo>
                  <a:cubicBezTo>
                    <a:pt x="803492" y="339549"/>
                    <a:pt x="793016" y="349162"/>
                    <a:pt x="779295" y="355817"/>
                  </a:cubicBezTo>
                  <a:cubicBezTo>
                    <a:pt x="765573" y="362473"/>
                    <a:pt x="749099" y="365800"/>
                    <a:pt x="729872" y="365800"/>
                  </a:cubicBezTo>
                  <a:cubicBezTo>
                    <a:pt x="710645" y="365800"/>
                    <a:pt x="694171" y="362473"/>
                    <a:pt x="680449" y="355817"/>
                  </a:cubicBezTo>
                  <a:cubicBezTo>
                    <a:pt x="666728" y="349162"/>
                    <a:pt x="656252" y="339549"/>
                    <a:pt x="649021" y="326977"/>
                  </a:cubicBezTo>
                  <a:cubicBezTo>
                    <a:pt x="641790" y="314406"/>
                    <a:pt x="638175" y="299246"/>
                    <a:pt x="638175" y="281499"/>
                  </a:cubicBezTo>
                  <a:lnTo>
                    <a:pt x="638175" y="84301"/>
                  </a:lnTo>
                  <a:cubicBezTo>
                    <a:pt x="638175" y="66554"/>
                    <a:pt x="641790" y="51353"/>
                    <a:pt x="649021" y="38700"/>
                  </a:cubicBezTo>
                  <a:cubicBezTo>
                    <a:pt x="656252" y="26046"/>
                    <a:pt x="666728" y="16433"/>
                    <a:pt x="680449" y="9859"/>
                  </a:cubicBezTo>
                  <a:cubicBezTo>
                    <a:pt x="694171" y="3286"/>
                    <a:pt x="710645" y="0"/>
                    <a:pt x="729872" y="0"/>
                  </a:cubicBezTo>
                  <a:close/>
                  <a:moveTo>
                    <a:pt x="507839" y="0"/>
                  </a:moveTo>
                  <a:cubicBezTo>
                    <a:pt x="526080" y="0"/>
                    <a:pt x="541732" y="3533"/>
                    <a:pt x="554797" y="10599"/>
                  </a:cubicBezTo>
                  <a:cubicBezTo>
                    <a:pt x="567861" y="17665"/>
                    <a:pt x="577844" y="27936"/>
                    <a:pt x="584746" y="41411"/>
                  </a:cubicBezTo>
                  <a:cubicBezTo>
                    <a:pt x="591648" y="54886"/>
                    <a:pt x="595099" y="70991"/>
                    <a:pt x="595099" y="89724"/>
                  </a:cubicBezTo>
                  <a:lnTo>
                    <a:pt x="595099" y="117332"/>
                  </a:lnTo>
                  <a:lnTo>
                    <a:pt x="532242" y="117332"/>
                  </a:lnTo>
                  <a:lnTo>
                    <a:pt x="532242" y="89724"/>
                  </a:lnTo>
                  <a:cubicBezTo>
                    <a:pt x="532242" y="83973"/>
                    <a:pt x="531256" y="79002"/>
                    <a:pt x="529284" y="74811"/>
                  </a:cubicBezTo>
                  <a:cubicBezTo>
                    <a:pt x="527312" y="70621"/>
                    <a:pt x="524477" y="67416"/>
                    <a:pt x="520780" y="65198"/>
                  </a:cubicBezTo>
                  <a:cubicBezTo>
                    <a:pt x="517083" y="62979"/>
                    <a:pt x="512769" y="61870"/>
                    <a:pt x="507839" y="61870"/>
                  </a:cubicBezTo>
                  <a:cubicBezTo>
                    <a:pt x="502416" y="61870"/>
                    <a:pt x="497692" y="63103"/>
                    <a:pt x="493665" y="65568"/>
                  </a:cubicBezTo>
                  <a:cubicBezTo>
                    <a:pt x="489639" y="68033"/>
                    <a:pt x="486558" y="71566"/>
                    <a:pt x="484422" y="76167"/>
                  </a:cubicBezTo>
                  <a:cubicBezTo>
                    <a:pt x="482285" y="80768"/>
                    <a:pt x="481217" y="86191"/>
                    <a:pt x="481217" y="92436"/>
                  </a:cubicBezTo>
                  <a:lnTo>
                    <a:pt x="481217" y="278294"/>
                  </a:lnTo>
                  <a:cubicBezTo>
                    <a:pt x="481217" y="283388"/>
                    <a:pt x="482327" y="287867"/>
                    <a:pt x="484545" y="291728"/>
                  </a:cubicBezTo>
                  <a:cubicBezTo>
                    <a:pt x="486763" y="295590"/>
                    <a:pt x="490009" y="298548"/>
                    <a:pt x="494282" y="300602"/>
                  </a:cubicBezTo>
                  <a:cubicBezTo>
                    <a:pt x="498554" y="302656"/>
                    <a:pt x="503566" y="303683"/>
                    <a:pt x="509318" y="303683"/>
                  </a:cubicBezTo>
                  <a:cubicBezTo>
                    <a:pt x="515234" y="303683"/>
                    <a:pt x="520369" y="302615"/>
                    <a:pt x="524724" y="300479"/>
                  </a:cubicBezTo>
                  <a:cubicBezTo>
                    <a:pt x="529079" y="298343"/>
                    <a:pt x="532407" y="295220"/>
                    <a:pt x="534707" y="291112"/>
                  </a:cubicBezTo>
                  <a:cubicBezTo>
                    <a:pt x="537008" y="287004"/>
                    <a:pt x="538158" y="282074"/>
                    <a:pt x="538158" y="276322"/>
                  </a:cubicBezTo>
                  <a:lnTo>
                    <a:pt x="538158" y="227269"/>
                  </a:lnTo>
                  <a:lnTo>
                    <a:pt x="508085" y="227269"/>
                  </a:lnTo>
                  <a:lnTo>
                    <a:pt x="508085" y="168603"/>
                  </a:lnTo>
                  <a:lnTo>
                    <a:pt x="598057" y="168603"/>
                  </a:lnTo>
                  <a:lnTo>
                    <a:pt x="598057" y="275829"/>
                  </a:lnTo>
                  <a:cubicBezTo>
                    <a:pt x="598057" y="294563"/>
                    <a:pt x="594565" y="310667"/>
                    <a:pt x="587581" y="324143"/>
                  </a:cubicBezTo>
                  <a:cubicBezTo>
                    <a:pt x="580597" y="337618"/>
                    <a:pt x="570449" y="347929"/>
                    <a:pt x="557138" y="355078"/>
                  </a:cubicBezTo>
                  <a:cubicBezTo>
                    <a:pt x="543827" y="362226"/>
                    <a:pt x="527887" y="365800"/>
                    <a:pt x="509318" y="365800"/>
                  </a:cubicBezTo>
                  <a:cubicBezTo>
                    <a:pt x="490420" y="365800"/>
                    <a:pt x="474233" y="362350"/>
                    <a:pt x="460758" y="355448"/>
                  </a:cubicBezTo>
                  <a:cubicBezTo>
                    <a:pt x="447283" y="348546"/>
                    <a:pt x="436971" y="338522"/>
                    <a:pt x="429823" y="325375"/>
                  </a:cubicBezTo>
                  <a:cubicBezTo>
                    <a:pt x="422674" y="312229"/>
                    <a:pt x="419100" y="296535"/>
                    <a:pt x="419100" y="278294"/>
                  </a:cubicBezTo>
                  <a:lnTo>
                    <a:pt x="419100" y="92436"/>
                  </a:lnTo>
                  <a:cubicBezTo>
                    <a:pt x="419100" y="73209"/>
                    <a:pt x="422592" y="56653"/>
                    <a:pt x="429576" y="42767"/>
                  </a:cubicBezTo>
                  <a:cubicBezTo>
                    <a:pt x="436560" y="28881"/>
                    <a:pt x="446708" y="18281"/>
                    <a:pt x="460019" y="10969"/>
                  </a:cubicBezTo>
                  <a:cubicBezTo>
                    <a:pt x="473329" y="3656"/>
                    <a:pt x="489270" y="0"/>
                    <a:pt x="507839" y="0"/>
                  </a:cubicBezTo>
                  <a:close/>
                  <a:moveTo>
                    <a:pt x="282197" y="0"/>
                  </a:moveTo>
                  <a:cubicBezTo>
                    <a:pt x="301424" y="0"/>
                    <a:pt x="317898" y="3286"/>
                    <a:pt x="331619" y="9859"/>
                  </a:cubicBezTo>
                  <a:cubicBezTo>
                    <a:pt x="345341" y="16433"/>
                    <a:pt x="355817" y="26046"/>
                    <a:pt x="363048" y="38700"/>
                  </a:cubicBezTo>
                  <a:cubicBezTo>
                    <a:pt x="370278" y="51353"/>
                    <a:pt x="373894" y="66554"/>
                    <a:pt x="373894" y="84301"/>
                  </a:cubicBezTo>
                  <a:lnTo>
                    <a:pt x="373894" y="281499"/>
                  </a:lnTo>
                  <a:cubicBezTo>
                    <a:pt x="373894" y="299246"/>
                    <a:pt x="370278" y="314406"/>
                    <a:pt x="363048" y="326977"/>
                  </a:cubicBezTo>
                  <a:cubicBezTo>
                    <a:pt x="355817" y="339549"/>
                    <a:pt x="345341" y="349162"/>
                    <a:pt x="331619" y="355817"/>
                  </a:cubicBezTo>
                  <a:cubicBezTo>
                    <a:pt x="317898" y="362473"/>
                    <a:pt x="301424" y="365800"/>
                    <a:pt x="282197" y="365800"/>
                  </a:cubicBezTo>
                  <a:cubicBezTo>
                    <a:pt x="262970" y="365800"/>
                    <a:pt x="246496" y="362473"/>
                    <a:pt x="232774" y="355817"/>
                  </a:cubicBezTo>
                  <a:cubicBezTo>
                    <a:pt x="219053" y="349162"/>
                    <a:pt x="208577" y="339549"/>
                    <a:pt x="201346" y="326977"/>
                  </a:cubicBezTo>
                  <a:cubicBezTo>
                    <a:pt x="194115" y="314406"/>
                    <a:pt x="190500" y="299246"/>
                    <a:pt x="190500" y="281499"/>
                  </a:cubicBezTo>
                  <a:lnTo>
                    <a:pt x="190500" y="84301"/>
                  </a:lnTo>
                  <a:cubicBezTo>
                    <a:pt x="190500" y="66554"/>
                    <a:pt x="194115" y="51353"/>
                    <a:pt x="201346" y="38700"/>
                  </a:cubicBezTo>
                  <a:cubicBezTo>
                    <a:pt x="208577" y="26046"/>
                    <a:pt x="219053" y="16433"/>
                    <a:pt x="232774" y="9859"/>
                  </a:cubicBezTo>
                  <a:cubicBezTo>
                    <a:pt x="246496" y="3286"/>
                    <a:pt x="262970" y="0"/>
                    <a:pt x="282197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40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666663" y="4867738"/>
            <a:ext cx="1870017" cy="178756"/>
            <a:chOff x="9615401" y="4868709"/>
            <a:chExt cx="1870017" cy="178756"/>
          </a:xfrm>
        </p:grpSpPr>
        <p:sp>
          <p:nvSpPr>
            <p:cNvPr id="31" name="任意多边形: 形状 30"/>
            <p:cNvSpPr/>
            <p:nvPr/>
          </p:nvSpPr>
          <p:spPr>
            <a:xfrm>
              <a:off x="10127672" y="4868709"/>
              <a:ext cx="1357746" cy="178756"/>
            </a:xfrm>
            <a:custGeom>
              <a:gdLst>
                <a:gd name="connsiteX0" fmla="*/ 118810 w 1357746"/>
                <a:gd name="connsiteY0" fmla="*/ 0 h 178756"/>
                <a:gd name="connsiteX1" fmla="*/ 1357746 w 1357746"/>
                <a:gd name="connsiteY1" fmla="*/ 0 h 178756"/>
                <a:gd name="connsiteX2" fmla="*/ 1357746 w 1357746"/>
                <a:gd name="connsiteY2" fmla="*/ 178756 h 178756"/>
                <a:gd name="connsiteX3" fmla="*/ 0 w 1357746"/>
                <a:gd name="connsiteY3" fmla="*/ 178756 h 1787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746" h="178756">
                  <a:moveTo>
                    <a:pt x="118810" y="0"/>
                  </a:moveTo>
                  <a:lnTo>
                    <a:pt x="1357746" y="0"/>
                  </a:lnTo>
                  <a:lnTo>
                    <a:pt x="1357746" y="178756"/>
                  </a:lnTo>
                  <a:lnTo>
                    <a:pt x="0" y="17875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9838199" y="4868709"/>
              <a:ext cx="346710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9615401" y="4868709"/>
              <a:ext cx="280035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836419" y="3754197"/>
            <a:ext cx="8583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稳重简约新拟态风毕业答辩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6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1958340" y="2280821"/>
            <a:ext cx="1458416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8726493" y="2275642"/>
            <a:ext cx="1458416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0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70972" y="1656353"/>
            <a:ext cx="832166" cy="2565251"/>
            <a:chOff x="777017" y="1334458"/>
            <a:chExt cx="832166" cy="2565251"/>
          </a:xfrm>
        </p:grpSpPr>
        <p:grpSp>
          <p:nvGrpSpPr>
            <p:cNvPr id="28" name="组合 27"/>
            <p:cNvGrpSpPr/>
            <p:nvPr/>
          </p:nvGrpSpPr>
          <p:grpSpPr>
            <a:xfrm>
              <a:off x="898216" y="1699065"/>
              <a:ext cx="658497" cy="2200644"/>
              <a:chOff x="1124601" y="2426019"/>
              <a:chExt cx="658497" cy="2200644"/>
            </a:xfrm>
          </p:grpSpPr>
          <p:sp>
            <p:nvSpPr>
              <p:cNvPr id="35" name="矩形: 圆角 34"/>
              <p:cNvSpPr/>
              <p:nvPr/>
            </p:nvSpPr>
            <p:spPr>
              <a:xfrm rot="5400000">
                <a:off x="317649" y="3232971"/>
                <a:ext cx="2200644" cy="58674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155234" y="3055921"/>
                <a:ext cx="627864" cy="1408399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b="1">
                    <a:solidFill>
                      <a:schemeClr val="bg1"/>
                    </a:solidFill>
                    <a:latin typeface="Arial"/>
                    <a:ea typeface="微软雅黑"/>
                  </a:rPr>
                  <a:t>手术方法 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77017" y="1334458"/>
              <a:ext cx="832166" cy="832166"/>
              <a:chOff x="4646815" y="1345468"/>
              <a:chExt cx="832166" cy="832166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4646815" y="1345468"/>
                <a:ext cx="832166" cy="832166"/>
                <a:chOff x="906762" y="2629439"/>
                <a:chExt cx="1007842" cy="1007842"/>
              </a:xfrm>
            </p:grpSpPr>
            <p:sp>
              <p:nvSpPr>
                <p:cNvPr id="32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66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latin typeface="思源黑体 CN Light" panose="020b0300000000000000" charset="-122"/>
                    <a:cs typeface="+mn-cs"/>
                  </a:endParaRPr>
                </a:p>
              </p:txBody>
            </p:sp>
            <p:sp>
              <p:nvSpPr>
                <p:cNvPr id="33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66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latin typeface="思源黑体 CN Light" panose="020b0300000000000000" charset="-122"/>
                    <a:cs typeface="+mn-cs"/>
                  </a:endParaRPr>
                </a:p>
              </p:txBody>
            </p:sp>
            <p:sp>
              <p:nvSpPr>
                <p:cNvPr id="34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66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latin typeface="思源黑体 CN Light" panose="020b0300000000000000" charset="-122"/>
                    <a:cs typeface="+mn-cs"/>
                  </a:endParaRPr>
                </a:p>
              </p:txBody>
            </p:sp>
          </p:grpSp>
          <p:sp>
            <p:nvSpPr>
              <p:cNvPr id="31" name="scissors_139621"/>
              <p:cNvSpPr>
                <a:spLocks noChangeAspect="1"/>
              </p:cNvSpPr>
              <p:nvPr/>
            </p:nvSpPr>
            <p:spPr bwMode="auto">
              <a:xfrm>
                <a:off x="4856490" y="1571067"/>
                <a:ext cx="463655" cy="454901"/>
              </a:xfrm>
              <a:custGeom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87515" h="576423">
                    <a:moveTo>
                      <a:pt x="384649" y="444471"/>
                    </a:moveTo>
                    <a:cubicBezTo>
                      <a:pt x="407091" y="444471"/>
                      <a:pt x="425283" y="462636"/>
                      <a:pt x="425283" y="485044"/>
                    </a:cubicBezTo>
                    <a:cubicBezTo>
                      <a:pt x="425283" y="507452"/>
                      <a:pt x="407091" y="525617"/>
                      <a:pt x="384649" y="525617"/>
                    </a:cubicBezTo>
                    <a:cubicBezTo>
                      <a:pt x="362207" y="525617"/>
                      <a:pt x="344015" y="507452"/>
                      <a:pt x="344015" y="485044"/>
                    </a:cubicBezTo>
                    <a:cubicBezTo>
                      <a:pt x="344015" y="462636"/>
                      <a:pt x="362207" y="444471"/>
                      <a:pt x="384649" y="444471"/>
                    </a:cubicBezTo>
                    <a:close/>
                    <a:moveTo>
                      <a:pt x="385084" y="424733"/>
                    </a:moveTo>
                    <a:cubicBezTo>
                      <a:pt x="351664" y="424733"/>
                      <a:pt x="324321" y="452037"/>
                      <a:pt x="324321" y="485409"/>
                    </a:cubicBezTo>
                    <a:cubicBezTo>
                      <a:pt x="324321" y="518781"/>
                      <a:pt x="351664" y="546085"/>
                      <a:pt x="385084" y="546085"/>
                    </a:cubicBezTo>
                    <a:cubicBezTo>
                      <a:pt x="418504" y="546085"/>
                      <a:pt x="445847" y="518781"/>
                      <a:pt x="445847" y="485409"/>
                    </a:cubicBezTo>
                    <a:cubicBezTo>
                      <a:pt x="445847" y="452037"/>
                      <a:pt x="418504" y="424733"/>
                      <a:pt x="385084" y="424733"/>
                    </a:cubicBezTo>
                    <a:close/>
                    <a:moveTo>
                      <a:pt x="176970" y="222226"/>
                    </a:moveTo>
                    <a:cubicBezTo>
                      <a:pt x="168615" y="222226"/>
                      <a:pt x="161779" y="229052"/>
                      <a:pt x="161779" y="237395"/>
                    </a:cubicBezTo>
                    <a:cubicBezTo>
                      <a:pt x="161779" y="245738"/>
                      <a:pt x="168615" y="252564"/>
                      <a:pt x="176970" y="252564"/>
                    </a:cubicBezTo>
                    <a:cubicBezTo>
                      <a:pt x="185325" y="252564"/>
                      <a:pt x="192161" y="245738"/>
                      <a:pt x="192161" y="237395"/>
                    </a:cubicBezTo>
                    <a:cubicBezTo>
                      <a:pt x="192161" y="229052"/>
                      <a:pt x="185325" y="222226"/>
                      <a:pt x="176970" y="222226"/>
                    </a:cubicBezTo>
                    <a:close/>
                    <a:moveTo>
                      <a:pt x="496254" y="212366"/>
                    </a:moveTo>
                    <a:cubicBezTo>
                      <a:pt x="518696" y="212366"/>
                      <a:pt x="536888" y="230367"/>
                      <a:pt x="536888" y="252573"/>
                    </a:cubicBezTo>
                    <a:cubicBezTo>
                      <a:pt x="536888" y="274779"/>
                      <a:pt x="518696" y="292780"/>
                      <a:pt x="496254" y="292780"/>
                    </a:cubicBezTo>
                    <a:cubicBezTo>
                      <a:pt x="473812" y="292780"/>
                      <a:pt x="455620" y="274779"/>
                      <a:pt x="455620" y="252573"/>
                    </a:cubicBezTo>
                    <a:cubicBezTo>
                      <a:pt x="455620" y="230367"/>
                      <a:pt x="473812" y="212366"/>
                      <a:pt x="496254" y="212366"/>
                    </a:cubicBezTo>
                    <a:close/>
                    <a:moveTo>
                      <a:pt x="495977" y="191888"/>
                    </a:moveTo>
                    <a:cubicBezTo>
                      <a:pt x="462557" y="191888"/>
                      <a:pt x="435213" y="219193"/>
                      <a:pt x="435213" y="252564"/>
                    </a:cubicBezTo>
                    <a:cubicBezTo>
                      <a:pt x="435213" y="285936"/>
                      <a:pt x="462557" y="313241"/>
                      <a:pt x="495977" y="313241"/>
                    </a:cubicBezTo>
                    <a:cubicBezTo>
                      <a:pt x="529396" y="313241"/>
                      <a:pt x="556740" y="285936"/>
                      <a:pt x="556740" y="252564"/>
                    </a:cubicBezTo>
                    <a:cubicBezTo>
                      <a:pt x="556740" y="219193"/>
                      <a:pt x="529396" y="191888"/>
                      <a:pt x="495977" y="191888"/>
                    </a:cubicBezTo>
                    <a:close/>
                    <a:moveTo>
                      <a:pt x="151905" y="0"/>
                    </a:moveTo>
                    <a:cubicBezTo>
                      <a:pt x="173932" y="0"/>
                      <a:pt x="192161" y="17445"/>
                      <a:pt x="192161" y="40198"/>
                    </a:cubicBezTo>
                    <a:lnTo>
                      <a:pt x="192161" y="184304"/>
                    </a:lnTo>
                    <a:lnTo>
                      <a:pt x="195199" y="188096"/>
                    </a:lnTo>
                    <a:cubicBezTo>
                      <a:pt x="198237" y="191130"/>
                      <a:pt x="199756" y="194922"/>
                      <a:pt x="201275" y="198714"/>
                    </a:cubicBezTo>
                    <a:lnTo>
                      <a:pt x="256722" y="212367"/>
                    </a:lnTo>
                    <a:lnTo>
                      <a:pt x="405591" y="248014"/>
                    </a:lnTo>
                    <a:cubicBezTo>
                      <a:pt x="406351" y="226019"/>
                      <a:pt x="414706" y="206299"/>
                      <a:pt x="429897" y="190371"/>
                    </a:cubicBezTo>
                    <a:cubicBezTo>
                      <a:pt x="446607" y="172169"/>
                      <a:pt x="470912" y="161550"/>
                      <a:pt x="495977" y="161550"/>
                    </a:cubicBezTo>
                    <a:cubicBezTo>
                      <a:pt x="521801" y="161550"/>
                      <a:pt x="546866" y="172927"/>
                      <a:pt x="564335" y="191888"/>
                    </a:cubicBezTo>
                    <a:cubicBezTo>
                      <a:pt x="581805" y="210850"/>
                      <a:pt x="589400" y="237395"/>
                      <a:pt x="587121" y="263183"/>
                    </a:cubicBezTo>
                    <a:cubicBezTo>
                      <a:pt x="582564" y="304139"/>
                      <a:pt x="549144" y="338269"/>
                      <a:pt x="507370" y="342820"/>
                    </a:cubicBezTo>
                    <a:cubicBezTo>
                      <a:pt x="503572" y="343579"/>
                      <a:pt x="499774" y="343579"/>
                      <a:pt x="495977" y="343579"/>
                    </a:cubicBezTo>
                    <a:cubicBezTo>
                      <a:pt x="469393" y="343579"/>
                      <a:pt x="444328" y="332202"/>
                      <a:pt x="426858" y="311724"/>
                    </a:cubicBezTo>
                    <a:lnTo>
                      <a:pt x="258241" y="271526"/>
                    </a:lnTo>
                    <a:cubicBezTo>
                      <a:pt x="300775" y="310965"/>
                      <a:pt x="373691" y="380743"/>
                      <a:pt x="388881" y="394395"/>
                    </a:cubicBezTo>
                    <a:cubicBezTo>
                      <a:pt x="437492" y="396670"/>
                      <a:pt x="476229" y="436110"/>
                      <a:pt x="476229" y="485409"/>
                    </a:cubicBezTo>
                    <a:cubicBezTo>
                      <a:pt x="476229" y="535467"/>
                      <a:pt x="435213" y="576423"/>
                      <a:pt x="385084" y="576423"/>
                    </a:cubicBezTo>
                    <a:cubicBezTo>
                      <a:pt x="381286" y="576423"/>
                      <a:pt x="377488" y="575665"/>
                      <a:pt x="374450" y="575665"/>
                    </a:cubicBezTo>
                    <a:cubicBezTo>
                      <a:pt x="333435" y="571114"/>
                      <a:pt x="300015" y="537742"/>
                      <a:pt x="294699" y="496786"/>
                    </a:cubicBezTo>
                    <a:cubicBezTo>
                      <a:pt x="290901" y="469482"/>
                      <a:pt x="300015" y="442177"/>
                      <a:pt x="319004" y="422458"/>
                    </a:cubicBezTo>
                    <a:lnTo>
                      <a:pt x="189123" y="293521"/>
                    </a:lnTo>
                    <a:lnTo>
                      <a:pt x="139752" y="278352"/>
                    </a:lnTo>
                    <a:cubicBezTo>
                      <a:pt x="123802" y="273801"/>
                      <a:pt x="110130" y="260907"/>
                      <a:pt x="104054" y="244980"/>
                    </a:cubicBezTo>
                    <a:lnTo>
                      <a:pt x="82027" y="186579"/>
                    </a:lnTo>
                    <a:lnTo>
                      <a:pt x="7592" y="87980"/>
                    </a:lnTo>
                    <a:cubicBezTo>
                      <a:pt x="1516" y="79638"/>
                      <a:pt x="-1522" y="69019"/>
                      <a:pt x="757" y="57642"/>
                    </a:cubicBezTo>
                    <a:cubicBezTo>
                      <a:pt x="2276" y="47024"/>
                      <a:pt x="8352" y="37923"/>
                      <a:pt x="16707" y="31855"/>
                    </a:cubicBezTo>
                    <a:cubicBezTo>
                      <a:pt x="23543" y="26546"/>
                      <a:pt x="31898" y="24271"/>
                      <a:pt x="40253" y="24271"/>
                    </a:cubicBezTo>
                    <a:cubicBezTo>
                      <a:pt x="53165" y="24271"/>
                      <a:pt x="66077" y="30338"/>
                      <a:pt x="73672" y="40956"/>
                    </a:cubicBezTo>
                    <a:lnTo>
                      <a:pt x="111649" y="86464"/>
                    </a:lnTo>
                    <a:lnTo>
                      <a:pt x="111649" y="40198"/>
                    </a:lnTo>
                    <a:cubicBezTo>
                      <a:pt x="110890" y="18203"/>
                      <a:pt x="129119" y="0"/>
                      <a:pt x="151905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/>
              <a:lstStyle/>
              <a:p/>
            </p:txBody>
          </p:sp>
        </p:grpSp>
      </p:grpSp>
      <p:sp>
        <p:nvSpPr>
          <p:cNvPr id="37" name="矩形 36"/>
          <p:cNvSpPr/>
          <p:nvPr/>
        </p:nvSpPr>
        <p:spPr>
          <a:xfrm>
            <a:off x="3832555" y="1435918"/>
            <a:ext cx="3373902" cy="700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20XX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年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1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月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—20XX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年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2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月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实验对象名称添加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2940430" y="1433963"/>
            <a:ext cx="5158152" cy="691020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048350" y="1594007"/>
            <a:ext cx="1591797" cy="379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输入文字内容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8573466" y="1432009"/>
            <a:ext cx="2541565" cy="691020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5519506" y="2124983"/>
            <a:ext cx="0" cy="368159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42" name="右中括号 41"/>
          <p:cNvSpPr/>
          <p:nvPr/>
        </p:nvSpPr>
        <p:spPr>
          <a:xfrm rot="16200000">
            <a:off x="5287864" y="1310518"/>
            <a:ext cx="304794" cy="2670042"/>
          </a:xfrm>
          <a:prstGeom prst="rightBracket">
            <a:avLst>
              <a:gd name="adj" fmla="val 0"/>
            </a:avLst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622121" y="2982582"/>
            <a:ext cx="966237" cy="380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对照组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矩形: 圆角 43"/>
          <p:cNvSpPr/>
          <p:nvPr/>
        </p:nvSpPr>
        <p:spPr>
          <a:xfrm>
            <a:off x="3333862" y="2820584"/>
            <a:ext cx="1542756" cy="691020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292163" y="2982582"/>
            <a:ext cx="966237" cy="380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参考组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6" name="矩形: 圆角 45"/>
          <p:cNvSpPr/>
          <p:nvPr/>
        </p:nvSpPr>
        <p:spPr>
          <a:xfrm>
            <a:off x="6003904" y="2820584"/>
            <a:ext cx="1542756" cy="691020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9825960" y="2123029"/>
            <a:ext cx="0" cy="1596947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48" name="右中括号 47"/>
          <p:cNvSpPr/>
          <p:nvPr/>
        </p:nvSpPr>
        <p:spPr>
          <a:xfrm rot="16200000" flipH="1">
            <a:off x="5336075" y="2280769"/>
            <a:ext cx="208371" cy="2670042"/>
          </a:xfrm>
          <a:prstGeom prst="rightBracket">
            <a:avLst>
              <a:gd name="adj" fmla="val 0"/>
            </a:avLst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H="1">
            <a:off x="6774288" y="3719976"/>
            <a:ext cx="0" cy="368159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直接连接符 49"/>
          <p:cNvCxnSpPr/>
          <p:nvPr/>
        </p:nvCxnSpPr>
        <p:spPr>
          <a:xfrm flipH="1">
            <a:off x="6727372" y="3719977"/>
            <a:ext cx="3094778" cy="0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51" name="矩形 50"/>
          <p:cNvSpPr/>
          <p:nvPr/>
        </p:nvSpPr>
        <p:spPr>
          <a:xfrm>
            <a:off x="4344795" y="4159255"/>
            <a:ext cx="4796790" cy="380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选择判断框架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3" name="菱形 52"/>
          <p:cNvSpPr/>
          <p:nvPr/>
        </p:nvSpPr>
        <p:spPr>
          <a:xfrm>
            <a:off x="4192395" y="4088135"/>
            <a:ext cx="5158152" cy="553258"/>
          </a:xfrm>
          <a:prstGeom prst="diamond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H="1">
            <a:off x="6777105" y="4641393"/>
            <a:ext cx="0" cy="272478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65" name="矩形 64"/>
          <p:cNvSpPr/>
          <p:nvPr/>
        </p:nvSpPr>
        <p:spPr>
          <a:xfrm>
            <a:off x="4474099" y="4996468"/>
            <a:ext cx="4594744" cy="380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研究框架流程输入相关内容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6" name="矩形: 圆角 65"/>
          <p:cNvSpPr/>
          <p:nvPr/>
        </p:nvSpPr>
        <p:spPr>
          <a:xfrm>
            <a:off x="4192395" y="4913871"/>
            <a:ext cx="5158152" cy="553258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H="1">
            <a:off x="6771471" y="5467129"/>
            <a:ext cx="0" cy="216000"/>
          </a:xfrm>
          <a:prstGeom prst="line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68" name="矩形 67"/>
          <p:cNvSpPr/>
          <p:nvPr/>
        </p:nvSpPr>
        <p:spPr>
          <a:xfrm>
            <a:off x="4267421" y="5739607"/>
            <a:ext cx="5008099" cy="380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研究框架流程输入相关内容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69" name="矩形: 圆角 68"/>
          <p:cNvSpPr/>
          <p:nvPr/>
        </p:nvSpPr>
        <p:spPr>
          <a:xfrm>
            <a:off x="4192395" y="5683128"/>
            <a:ext cx="5158152" cy="553259"/>
          </a:xfrm>
          <a:prstGeom prst="roundRect">
            <a:avLst/>
          </a:pr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0" name="任意多边形: 形状 69"/>
          <p:cNvSpPr/>
          <p:nvPr/>
        </p:nvSpPr>
        <p:spPr>
          <a:xfrm>
            <a:off x="5584441" y="2339028"/>
            <a:ext cx="4796789" cy="2022823"/>
          </a:xfrm>
          <a:custGeom>
            <a:gdLst>
              <a:gd name="connsiteX0" fmla="*/ 1773936 w 2773680"/>
              <a:gd name="connsiteY0" fmla="*/ 1420368 h 1420368"/>
              <a:gd name="connsiteX1" fmla="*/ 2773680 w 2773680"/>
              <a:gd name="connsiteY1" fmla="*/ 1420368 h 1420368"/>
              <a:gd name="connsiteX2" fmla="*/ 2773680 w 2773680"/>
              <a:gd name="connsiteY2" fmla="*/ 0 h 1420368"/>
              <a:gd name="connsiteX3" fmla="*/ 0 w 2773680"/>
              <a:gd name="connsiteY3" fmla="*/ 0 h 1420368"/>
              <a:gd name="connsiteX0-1" fmla="*/ 1943260 w 2943004"/>
              <a:gd name="connsiteY0-2" fmla="*/ 1420368 h 1420368"/>
              <a:gd name="connsiteX1-3" fmla="*/ 2943004 w 2943004"/>
              <a:gd name="connsiteY1-4" fmla="*/ 1420368 h 1420368"/>
              <a:gd name="connsiteX2-5" fmla="*/ 2943004 w 2943004"/>
              <a:gd name="connsiteY2-6" fmla="*/ 0 h 1420368"/>
              <a:gd name="connsiteX3-7" fmla="*/ 0 w 2943004"/>
              <a:gd name="connsiteY3-8" fmla="*/ 0 h 1420368"/>
              <a:gd name="connsiteX0-9" fmla="*/ 2403295 w 2943004"/>
              <a:gd name="connsiteY0-10" fmla="*/ 1428981 h 1428981"/>
              <a:gd name="connsiteX1-11" fmla="*/ 2943004 w 2943004"/>
              <a:gd name="connsiteY1-12" fmla="*/ 1420368 h 1428981"/>
              <a:gd name="connsiteX2-13" fmla="*/ 2943004 w 2943004"/>
              <a:gd name="connsiteY2-14" fmla="*/ 0 h 1428981"/>
              <a:gd name="connsiteX3-15" fmla="*/ 0 w 2943004"/>
              <a:gd name="connsiteY3-16" fmla="*/ 0 h 1428981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943004" h="1428981">
                <a:moveTo>
                  <a:pt x="2403295" y="1428981"/>
                </a:moveTo>
                <a:lnTo>
                  <a:pt x="2943004" y="1420368"/>
                </a:lnTo>
                <a:lnTo>
                  <a:pt x="2943004" y="0"/>
                </a:lnTo>
                <a:lnTo>
                  <a:pt x="0" y="0"/>
                </a:lnTo>
              </a:path>
            </a:pathLst>
          </a:custGeom>
          <a:noFill/>
          <a:ln w="1905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796186" y="3717966"/>
            <a:ext cx="390924" cy="34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</a:rPr>
              <a:t>是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502947" y="3977653"/>
            <a:ext cx="390924" cy="34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srgbClr val="EA0000"/>
                </a:solidFill>
                <a:effectLst/>
                <a:uLnTx/>
                <a:uFillTx/>
              </a:rPr>
              <a:t>否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srgbClr val="EA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1.xml><?xml version="1.0" encoding="utf-8"?>
<p:sld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0" y="1683325"/>
            <a:ext cx="12192000" cy="3916286"/>
            <a:chOff x="0" y="1988125"/>
            <a:chExt cx="12192000" cy="3916286"/>
          </a:xfrm>
        </p:grpSpPr>
        <p:pic>
          <p:nvPicPr>
            <p:cNvPr id="93" name="图片 92" descr="背景图案&#10;&#10;描述已自动生成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988125"/>
              <a:ext cx="12192000" cy="3916285"/>
            </a:xfrm>
            <a:prstGeom prst="rect">
              <a:avLst/>
            </a:prstGeom>
          </p:spPr>
        </p:pic>
        <p:sp>
          <p:nvSpPr>
            <p:cNvPr id="94" name="矩形 93"/>
            <p:cNvSpPr/>
            <p:nvPr/>
          </p:nvSpPr>
          <p:spPr>
            <a:xfrm>
              <a:off x="0" y="1988127"/>
              <a:ext cx="12192000" cy="391628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50000"/>
                    <a:alpha val="86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136641" y="2128802"/>
            <a:ext cx="7378719" cy="2926602"/>
            <a:chOff x="1205914" y="2378183"/>
            <a:chExt cx="7378719" cy="2926602"/>
          </a:xfrm>
        </p:grpSpPr>
        <p:sp>
          <p:nvSpPr>
            <p:cNvPr id="96" name="矩形 95"/>
            <p:cNvSpPr/>
            <p:nvPr/>
          </p:nvSpPr>
          <p:spPr>
            <a:xfrm>
              <a:off x="1205914" y="4051621"/>
              <a:ext cx="7378719" cy="1253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chemeClr val="bg1"/>
                  </a:solidFill>
                </a:rPr>
                <a:t>计量资料以均数</a:t>
              </a:r>
              <a:r>
                <a:rPr lang="en-US" altLang="zh-CN" sz="2000">
                  <a:solidFill>
                    <a:schemeClr val="bg1"/>
                  </a:solidFill>
                </a:rPr>
                <a:t>±</a:t>
              </a:r>
              <a:r>
                <a:rPr lang="zh-CN" altLang="en-US" sz="2000">
                  <a:solidFill>
                    <a:schemeClr val="bg1"/>
                  </a:solidFill>
                </a:rPr>
                <a:t>标准差表示，符合正态分布者采用配对</a:t>
              </a:r>
              <a:r>
                <a:rPr lang="en-US" altLang="zh-CN" sz="2000">
                  <a:solidFill>
                    <a:schemeClr val="bg1"/>
                  </a:solidFill>
                </a:rPr>
                <a:t>t</a:t>
              </a:r>
              <a:r>
                <a:rPr lang="zh-CN" altLang="en-US" sz="2000">
                  <a:solidFill>
                    <a:schemeClr val="bg1"/>
                  </a:solidFill>
                </a:rPr>
                <a:t>检验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chemeClr val="bg1"/>
                  </a:solidFill>
                </a:rPr>
                <a:t>两个变量间的相关性分析采用</a:t>
              </a:r>
              <a:r>
                <a:rPr lang="en-US" altLang="zh-CN" sz="2000">
                  <a:solidFill>
                    <a:schemeClr val="bg1"/>
                  </a:solidFill>
                </a:rPr>
                <a:t>Spearman</a:t>
              </a:r>
              <a:r>
                <a:rPr lang="zh-CN" altLang="en-US" sz="2000">
                  <a:solidFill>
                    <a:schemeClr val="bg1"/>
                  </a:solidFill>
                </a:rPr>
                <a:t>秩相关分析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2000">
                  <a:solidFill>
                    <a:schemeClr val="bg1"/>
                  </a:solidFill>
                </a:rPr>
                <a:t>统计学分析部分均以</a:t>
              </a:r>
              <a:r>
                <a:rPr lang="en-US" altLang="zh-CN" sz="2000">
                  <a:solidFill>
                    <a:schemeClr val="bg1"/>
                  </a:solidFill>
                </a:rPr>
                <a:t>P</a:t>
              </a:r>
              <a:r>
                <a:rPr lang="zh-CN" altLang="en-US" sz="2000">
                  <a:solidFill>
                    <a:schemeClr val="bg1"/>
                  </a:solidFill>
                </a:rPr>
                <a:t>＜</a:t>
              </a:r>
              <a:r>
                <a:rPr lang="en-US" altLang="zh-CN" sz="2000">
                  <a:solidFill>
                    <a:schemeClr val="bg1"/>
                  </a:solidFill>
                </a:rPr>
                <a:t>0.05</a:t>
              </a:r>
              <a:r>
                <a:rPr lang="zh-CN" altLang="en-US" sz="2000">
                  <a:solidFill>
                    <a:schemeClr val="bg1"/>
                  </a:solidFill>
                </a:rPr>
                <a:t>为具有统计学意义。</a:t>
              </a:r>
            </a:p>
          </p:txBody>
        </p:sp>
        <p:sp>
          <p:nvSpPr>
            <p:cNvPr id="97" name="矩形 96"/>
            <p:cNvSpPr/>
            <p:nvPr/>
          </p:nvSpPr>
          <p:spPr>
            <a:xfrm>
              <a:off x="1242497" y="2378183"/>
              <a:ext cx="4453463" cy="1157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2800" b="1">
                  <a:solidFill>
                    <a:prstClr val="white"/>
                  </a:solidFill>
                </a:rPr>
                <a:t>本研究采用</a:t>
              </a:r>
              <a:r>
                <a:rPr lang="en-US" altLang="zh-CN" sz="2800" b="1">
                  <a:solidFill>
                    <a:prstClr val="white"/>
                  </a:solidFill>
                </a:rPr>
                <a:t>SPSS 22.0</a:t>
              </a:r>
              <a:r>
                <a:rPr lang="zh-CN" altLang="en-US" sz="2800" b="1">
                  <a:solidFill>
                    <a:prstClr val="white"/>
                  </a:solidFill>
                </a:rPr>
                <a:t>软件</a:t>
              </a:r>
              <a:endParaRPr lang="en-US" altLang="zh-CN" sz="2800" b="1">
                <a:solidFill>
                  <a:prstClr val="white"/>
                </a:solidFill>
              </a:endParaRPr>
            </a:p>
            <a:p>
              <a:pPr lvl="0">
                <a:lnSpc>
                  <a:spcPct val="130000"/>
                </a:lnSpc>
              </a:pPr>
              <a:r>
                <a:rPr lang="zh-CN" altLang="en-US" sz="2800" b="1">
                  <a:solidFill>
                    <a:prstClr val="white"/>
                  </a:solidFill>
                </a:rPr>
                <a:t>统计分析数据</a:t>
              </a:r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1326781" y="3806141"/>
              <a:ext cx="78970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组合 98"/>
          <p:cNvGrpSpPr/>
          <p:nvPr/>
        </p:nvGrpSpPr>
        <p:grpSpPr>
          <a:xfrm>
            <a:off x="8691134" y="2480610"/>
            <a:ext cx="2071255" cy="2321714"/>
            <a:chOff x="8691134" y="2480610"/>
            <a:chExt cx="2071255" cy="2321714"/>
          </a:xfrm>
        </p:grpSpPr>
        <p:sp>
          <p:nvSpPr>
            <p:cNvPr id="100" name="Freeform 6"/>
            <p:cNvSpPr/>
            <p:nvPr/>
          </p:nvSpPr>
          <p:spPr bwMode="auto">
            <a:xfrm>
              <a:off x="8691134" y="2480610"/>
              <a:ext cx="2071255" cy="2321714"/>
            </a:xfrm>
            <a:custGeom>
              <a:gdLst>
                <a:gd name="T0" fmla="*/ 253 w 438"/>
                <a:gd name="T1" fmla="*/ 12 h 491"/>
                <a:gd name="T2" fmla="*/ 329 w 438"/>
                <a:gd name="T3" fmla="*/ 56 h 491"/>
                <a:gd name="T4" fmla="*/ 404 w 438"/>
                <a:gd name="T5" fmla="*/ 99 h 491"/>
                <a:gd name="T6" fmla="*/ 438 w 438"/>
                <a:gd name="T7" fmla="*/ 158 h 491"/>
                <a:gd name="T8" fmla="*/ 438 w 438"/>
                <a:gd name="T9" fmla="*/ 246 h 491"/>
                <a:gd name="T10" fmla="*/ 438 w 438"/>
                <a:gd name="T11" fmla="*/ 333 h 491"/>
                <a:gd name="T12" fmla="*/ 404 w 438"/>
                <a:gd name="T13" fmla="*/ 392 h 491"/>
                <a:gd name="T14" fmla="*/ 329 w 438"/>
                <a:gd name="T15" fmla="*/ 435 h 491"/>
                <a:gd name="T16" fmla="*/ 253 w 438"/>
                <a:gd name="T17" fmla="*/ 479 h 491"/>
                <a:gd name="T18" fmla="*/ 185 w 438"/>
                <a:gd name="T19" fmla="*/ 479 h 491"/>
                <a:gd name="T20" fmla="*/ 110 w 438"/>
                <a:gd name="T21" fmla="*/ 435 h 491"/>
                <a:gd name="T22" fmla="*/ 34 w 438"/>
                <a:gd name="T23" fmla="*/ 392 h 491"/>
                <a:gd name="T24" fmla="*/ 0 w 438"/>
                <a:gd name="T25" fmla="*/ 333 h 491"/>
                <a:gd name="T26" fmla="*/ 0 w 438"/>
                <a:gd name="T27" fmla="*/ 246 h 491"/>
                <a:gd name="T28" fmla="*/ 0 w 438"/>
                <a:gd name="T29" fmla="*/ 158 h 491"/>
                <a:gd name="T30" fmla="*/ 34 w 438"/>
                <a:gd name="T31" fmla="*/ 99 h 491"/>
                <a:gd name="T32" fmla="*/ 110 w 438"/>
                <a:gd name="T33" fmla="*/ 56 h 491"/>
                <a:gd name="T34" fmla="*/ 185 w 438"/>
                <a:gd name="T35" fmla="*/ 12 h 491"/>
                <a:gd name="T36" fmla="*/ 253 w 438"/>
                <a:gd name="T37" fmla="*/ 12 h 4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8" h="491">
                  <a:moveTo>
                    <a:pt x="253" y="12"/>
                  </a:moveTo>
                  <a:cubicBezTo>
                    <a:pt x="329" y="56"/>
                    <a:pt x="329" y="56"/>
                    <a:pt x="329" y="56"/>
                  </a:cubicBezTo>
                  <a:cubicBezTo>
                    <a:pt x="404" y="99"/>
                    <a:pt x="404" y="99"/>
                    <a:pt x="404" y="99"/>
                  </a:cubicBezTo>
                  <a:cubicBezTo>
                    <a:pt x="426" y="112"/>
                    <a:pt x="438" y="133"/>
                    <a:pt x="438" y="158"/>
                  </a:cubicBezTo>
                  <a:cubicBezTo>
                    <a:pt x="438" y="246"/>
                    <a:pt x="438" y="246"/>
                    <a:pt x="438" y="246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8" y="358"/>
                    <a:pt x="426" y="379"/>
                    <a:pt x="404" y="392"/>
                  </a:cubicBezTo>
                  <a:cubicBezTo>
                    <a:pt x="329" y="435"/>
                    <a:pt x="329" y="435"/>
                    <a:pt x="329" y="435"/>
                  </a:cubicBezTo>
                  <a:cubicBezTo>
                    <a:pt x="253" y="479"/>
                    <a:pt x="253" y="479"/>
                    <a:pt x="253" y="479"/>
                  </a:cubicBezTo>
                  <a:cubicBezTo>
                    <a:pt x="232" y="491"/>
                    <a:pt x="207" y="491"/>
                    <a:pt x="185" y="479"/>
                  </a:cubicBezTo>
                  <a:cubicBezTo>
                    <a:pt x="110" y="435"/>
                    <a:pt x="110" y="435"/>
                    <a:pt x="110" y="435"/>
                  </a:cubicBezTo>
                  <a:cubicBezTo>
                    <a:pt x="34" y="392"/>
                    <a:pt x="34" y="392"/>
                    <a:pt x="34" y="392"/>
                  </a:cubicBezTo>
                  <a:cubicBezTo>
                    <a:pt x="12" y="379"/>
                    <a:pt x="0" y="358"/>
                    <a:pt x="0" y="333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33"/>
                    <a:pt x="12" y="112"/>
                    <a:pt x="34" y="99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207" y="0"/>
                    <a:pt x="232" y="0"/>
                    <a:pt x="253" y="12"/>
                  </a:cubicBezTo>
                  <a:close/>
                </a:path>
              </a:pathLst>
            </a:custGeom>
            <a:solidFill>
              <a:srgbClr val="EEF2F9"/>
            </a:solidFill>
            <a:ln w="41275">
              <a:noFill/>
            </a:ln>
            <a:effectLst>
              <a:outerShdw blurRad="127000" dist="152400" dir="2700000" algn="tl" rotWithShape="0">
                <a:prstClr val="black">
                  <a:alpha val="1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statistical-document_130"/>
            <p:cNvSpPr>
              <a:spLocks noChangeAspect="1"/>
            </p:cNvSpPr>
            <p:nvPr/>
          </p:nvSpPr>
          <p:spPr bwMode="auto">
            <a:xfrm>
              <a:off x="9255414" y="3039721"/>
              <a:ext cx="942694" cy="1203491"/>
            </a:xfrm>
            <a:custGeom>
              <a:gdLst>
                <a:gd name="connsiteX0" fmla="*/ 463701 w 463701"/>
                <a:gd name="connsiteY0" fmla="*/ 471517 h 591983"/>
                <a:gd name="connsiteX1" fmla="*/ 364616 w 463701"/>
                <a:gd name="connsiteY1" fmla="*/ 591983 h 591983"/>
                <a:gd name="connsiteX2" fmla="*/ 364616 w 463701"/>
                <a:gd name="connsiteY2" fmla="*/ 505936 h 591983"/>
                <a:gd name="connsiteX3" fmla="*/ 396209 w 463701"/>
                <a:gd name="connsiteY3" fmla="*/ 474385 h 591983"/>
                <a:gd name="connsiteX4" fmla="*/ 54553 w 463701"/>
                <a:gd name="connsiteY4" fmla="*/ 454379 h 591983"/>
                <a:gd name="connsiteX5" fmla="*/ 48811 w 463701"/>
                <a:gd name="connsiteY5" fmla="*/ 462979 h 591983"/>
                <a:gd name="connsiteX6" fmla="*/ 48811 w 463701"/>
                <a:gd name="connsiteY6" fmla="*/ 478747 h 591983"/>
                <a:gd name="connsiteX7" fmla="*/ 54553 w 463701"/>
                <a:gd name="connsiteY7" fmla="*/ 487347 h 591983"/>
                <a:gd name="connsiteX8" fmla="*/ 232569 w 463701"/>
                <a:gd name="connsiteY8" fmla="*/ 487347 h 591983"/>
                <a:gd name="connsiteX9" fmla="*/ 238311 w 463701"/>
                <a:gd name="connsiteY9" fmla="*/ 478747 h 591983"/>
                <a:gd name="connsiteX10" fmla="*/ 238311 w 463701"/>
                <a:gd name="connsiteY10" fmla="*/ 462979 h 591983"/>
                <a:gd name="connsiteX11" fmla="*/ 232569 w 463701"/>
                <a:gd name="connsiteY11" fmla="*/ 454379 h 591983"/>
                <a:gd name="connsiteX12" fmla="*/ 61731 w 463701"/>
                <a:gd name="connsiteY12" fmla="*/ 387011 h 591983"/>
                <a:gd name="connsiteX13" fmla="*/ 48811 w 463701"/>
                <a:gd name="connsiteY13" fmla="*/ 395611 h 591983"/>
                <a:gd name="connsiteX14" fmla="*/ 48811 w 463701"/>
                <a:gd name="connsiteY14" fmla="*/ 411378 h 591983"/>
                <a:gd name="connsiteX15" fmla="*/ 61731 w 463701"/>
                <a:gd name="connsiteY15" fmla="*/ 421412 h 591983"/>
                <a:gd name="connsiteX16" fmla="*/ 396228 w 463701"/>
                <a:gd name="connsiteY16" fmla="*/ 421412 h 591983"/>
                <a:gd name="connsiteX17" fmla="*/ 409148 w 463701"/>
                <a:gd name="connsiteY17" fmla="*/ 411378 h 591983"/>
                <a:gd name="connsiteX18" fmla="*/ 409148 w 463701"/>
                <a:gd name="connsiteY18" fmla="*/ 395611 h 591983"/>
                <a:gd name="connsiteX19" fmla="*/ 396228 w 463701"/>
                <a:gd name="connsiteY19" fmla="*/ 387011 h 591983"/>
                <a:gd name="connsiteX20" fmla="*/ 61731 w 463701"/>
                <a:gd name="connsiteY20" fmla="*/ 319642 h 591983"/>
                <a:gd name="connsiteX21" fmla="*/ 48811 w 463701"/>
                <a:gd name="connsiteY21" fmla="*/ 328242 h 591983"/>
                <a:gd name="connsiteX22" fmla="*/ 48811 w 463701"/>
                <a:gd name="connsiteY22" fmla="*/ 344010 h 591983"/>
                <a:gd name="connsiteX23" fmla="*/ 61731 w 463701"/>
                <a:gd name="connsiteY23" fmla="*/ 352610 h 591983"/>
                <a:gd name="connsiteX24" fmla="*/ 396228 w 463701"/>
                <a:gd name="connsiteY24" fmla="*/ 352610 h 591983"/>
                <a:gd name="connsiteX25" fmla="*/ 409148 w 463701"/>
                <a:gd name="connsiteY25" fmla="*/ 344010 h 591983"/>
                <a:gd name="connsiteX26" fmla="*/ 409148 w 463701"/>
                <a:gd name="connsiteY26" fmla="*/ 328242 h 591983"/>
                <a:gd name="connsiteX27" fmla="*/ 396228 w 463701"/>
                <a:gd name="connsiteY27" fmla="*/ 319642 h 591983"/>
                <a:gd name="connsiteX28" fmla="*/ 61731 w 463701"/>
                <a:gd name="connsiteY28" fmla="*/ 252274 h 591983"/>
                <a:gd name="connsiteX29" fmla="*/ 48811 w 463701"/>
                <a:gd name="connsiteY29" fmla="*/ 262307 h 591983"/>
                <a:gd name="connsiteX30" fmla="*/ 48811 w 463701"/>
                <a:gd name="connsiteY30" fmla="*/ 276641 h 591983"/>
                <a:gd name="connsiteX31" fmla="*/ 61731 w 463701"/>
                <a:gd name="connsiteY31" fmla="*/ 286675 h 591983"/>
                <a:gd name="connsiteX32" fmla="*/ 396228 w 463701"/>
                <a:gd name="connsiteY32" fmla="*/ 286675 h 591983"/>
                <a:gd name="connsiteX33" fmla="*/ 409148 w 463701"/>
                <a:gd name="connsiteY33" fmla="*/ 276641 h 591983"/>
                <a:gd name="connsiteX34" fmla="*/ 409148 w 463701"/>
                <a:gd name="connsiteY34" fmla="*/ 262307 h 591983"/>
                <a:gd name="connsiteX35" fmla="*/ 396228 w 463701"/>
                <a:gd name="connsiteY35" fmla="*/ 252274 h 591983"/>
                <a:gd name="connsiteX36" fmla="*/ 259845 w 463701"/>
                <a:gd name="connsiteY36" fmla="*/ 170571 h 591983"/>
                <a:gd name="connsiteX37" fmla="*/ 254103 w 463701"/>
                <a:gd name="connsiteY37" fmla="*/ 180605 h 591983"/>
                <a:gd name="connsiteX38" fmla="*/ 254103 w 463701"/>
                <a:gd name="connsiteY38" fmla="*/ 196372 h 591983"/>
                <a:gd name="connsiteX39" fmla="*/ 259845 w 463701"/>
                <a:gd name="connsiteY39" fmla="*/ 204972 h 591983"/>
                <a:gd name="connsiteX40" fmla="*/ 407713 w 463701"/>
                <a:gd name="connsiteY40" fmla="*/ 204972 h 591983"/>
                <a:gd name="connsiteX41" fmla="*/ 413455 w 463701"/>
                <a:gd name="connsiteY41" fmla="*/ 196372 h 591983"/>
                <a:gd name="connsiteX42" fmla="*/ 413455 w 463701"/>
                <a:gd name="connsiteY42" fmla="*/ 180605 h 591983"/>
                <a:gd name="connsiteX43" fmla="*/ 407713 w 463701"/>
                <a:gd name="connsiteY43" fmla="*/ 170571 h 591983"/>
                <a:gd name="connsiteX44" fmla="*/ 116284 w 463701"/>
                <a:gd name="connsiteY44" fmla="*/ 131870 h 591983"/>
                <a:gd name="connsiteX45" fmla="*/ 116284 w 463701"/>
                <a:gd name="connsiteY45" fmla="*/ 203539 h 591983"/>
                <a:gd name="connsiteX46" fmla="*/ 153610 w 463701"/>
                <a:gd name="connsiteY46" fmla="*/ 203539 h 591983"/>
                <a:gd name="connsiteX47" fmla="*/ 153610 w 463701"/>
                <a:gd name="connsiteY47" fmla="*/ 131870 h 591983"/>
                <a:gd name="connsiteX48" fmla="*/ 258409 w 463701"/>
                <a:gd name="connsiteY48" fmla="*/ 114670 h 591983"/>
                <a:gd name="connsiteX49" fmla="*/ 252667 w 463701"/>
                <a:gd name="connsiteY49" fmla="*/ 123270 h 591983"/>
                <a:gd name="connsiteX50" fmla="*/ 252667 w 463701"/>
                <a:gd name="connsiteY50" fmla="*/ 139037 h 591983"/>
                <a:gd name="connsiteX51" fmla="*/ 258409 w 463701"/>
                <a:gd name="connsiteY51" fmla="*/ 147637 h 591983"/>
                <a:gd name="connsiteX52" fmla="*/ 407713 w 463701"/>
                <a:gd name="connsiteY52" fmla="*/ 147637 h 591983"/>
                <a:gd name="connsiteX53" fmla="*/ 413455 w 463701"/>
                <a:gd name="connsiteY53" fmla="*/ 139037 h 591983"/>
                <a:gd name="connsiteX54" fmla="*/ 413455 w 463701"/>
                <a:gd name="connsiteY54" fmla="*/ 123270 h 591983"/>
                <a:gd name="connsiteX55" fmla="*/ 407713 w 463701"/>
                <a:gd name="connsiteY55" fmla="*/ 114670 h 591983"/>
                <a:gd name="connsiteX56" fmla="*/ 176580 w 463701"/>
                <a:gd name="connsiteY56" fmla="*/ 97469 h 591983"/>
                <a:gd name="connsiteX57" fmla="*/ 176580 w 463701"/>
                <a:gd name="connsiteY57" fmla="*/ 202106 h 591983"/>
                <a:gd name="connsiteX58" fmla="*/ 213906 w 463701"/>
                <a:gd name="connsiteY58" fmla="*/ 202106 h 591983"/>
                <a:gd name="connsiteX59" fmla="*/ 213906 w 463701"/>
                <a:gd name="connsiteY59" fmla="*/ 97469 h 591983"/>
                <a:gd name="connsiteX60" fmla="*/ 258409 w 463701"/>
                <a:gd name="connsiteY60" fmla="*/ 55902 h 591983"/>
                <a:gd name="connsiteX61" fmla="*/ 252667 w 463701"/>
                <a:gd name="connsiteY61" fmla="*/ 65935 h 591983"/>
                <a:gd name="connsiteX62" fmla="*/ 252667 w 463701"/>
                <a:gd name="connsiteY62" fmla="*/ 81702 h 591983"/>
                <a:gd name="connsiteX63" fmla="*/ 258409 w 463701"/>
                <a:gd name="connsiteY63" fmla="*/ 90303 h 591983"/>
                <a:gd name="connsiteX64" fmla="*/ 407713 w 463701"/>
                <a:gd name="connsiteY64" fmla="*/ 90303 h 591983"/>
                <a:gd name="connsiteX65" fmla="*/ 412019 w 463701"/>
                <a:gd name="connsiteY65" fmla="*/ 81702 h 591983"/>
                <a:gd name="connsiteX66" fmla="*/ 412019 w 463701"/>
                <a:gd name="connsiteY66" fmla="*/ 65935 h 591983"/>
                <a:gd name="connsiteX67" fmla="*/ 407713 w 463701"/>
                <a:gd name="connsiteY67" fmla="*/ 55902 h 591983"/>
                <a:gd name="connsiteX68" fmla="*/ 55989 w 463701"/>
                <a:gd name="connsiteY68" fmla="*/ 44435 h 591983"/>
                <a:gd name="connsiteX69" fmla="*/ 55989 w 463701"/>
                <a:gd name="connsiteY69" fmla="*/ 203539 h 591983"/>
                <a:gd name="connsiteX70" fmla="*/ 94750 w 463701"/>
                <a:gd name="connsiteY70" fmla="*/ 203539 h 591983"/>
                <a:gd name="connsiteX71" fmla="*/ 94750 w 463701"/>
                <a:gd name="connsiteY71" fmla="*/ 44435 h 591983"/>
                <a:gd name="connsiteX72" fmla="*/ 33019 w 463701"/>
                <a:gd name="connsiteY72" fmla="*/ 0 h 591983"/>
                <a:gd name="connsiteX73" fmla="*/ 430682 w 463701"/>
                <a:gd name="connsiteY73" fmla="*/ 0 h 591983"/>
                <a:gd name="connsiteX74" fmla="*/ 463701 w 463701"/>
                <a:gd name="connsiteY74" fmla="*/ 32968 h 591983"/>
                <a:gd name="connsiteX75" fmla="*/ 463701 w 463701"/>
                <a:gd name="connsiteY75" fmla="*/ 445779 h 591983"/>
                <a:gd name="connsiteX76" fmla="*/ 364644 w 463701"/>
                <a:gd name="connsiteY76" fmla="*/ 445779 h 591983"/>
                <a:gd name="connsiteX77" fmla="*/ 331625 w 463701"/>
                <a:gd name="connsiteY77" fmla="*/ 477313 h 591983"/>
                <a:gd name="connsiteX78" fmla="*/ 331625 w 463701"/>
                <a:gd name="connsiteY78" fmla="*/ 591983 h 591983"/>
                <a:gd name="connsiteX79" fmla="*/ 33019 w 463701"/>
                <a:gd name="connsiteY79" fmla="*/ 591983 h 591983"/>
                <a:gd name="connsiteX80" fmla="*/ 0 w 463701"/>
                <a:gd name="connsiteY80" fmla="*/ 560449 h 591983"/>
                <a:gd name="connsiteX81" fmla="*/ 0 w 463701"/>
                <a:gd name="connsiteY81" fmla="*/ 32968 h 591983"/>
                <a:gd name="connsiteX82" fmla="*/ 33019 w 463701"/>
                <a:gd name="connsiteY82" fmla="*/ 0 h 59198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463701" h="591983">
                  <a:moveTo>
                    <a:pt x="463701" y="471517"/>
                  </a:moveTo>
                  <a:lnTo>
                    <a:pt x="364616" y="591983"/>
                  </a:lnTo>
                  <a:lnTo>
                    <a:pt x="364616" y="505936"/>
                  </a:lnTo>
                  <a:cubicBezTo>
                    <a:pt x="364616" y="488726"/>
                    <a:pt x="378976" y="474385"/>
                    <a:pt x="396209" y="474385"/>
                  </a:cubicBezTo>
                  <a:close/>
                  <a:moveTo>
                    <a:pt x="54553" y="454379"/>
                  </a:moveTo>
                  <a:cubicBezTo>
                    <a:pt x="51682" y="454379"/>
                    <a:pt x="48811" y="458679"/>
                    <a:pt x="48811" y="462979"/>
                  </a:cubicBezTo>
                  <a:lnTo>
                    <a:pt x="48811" y="478747"/>
                  </a:lnTo>
                  <a:cubicBezTo>
                    <a:pt x="48811" y="484480"/>
                    <a:pt x="51682" y="487347"/>
                    <a:pt x="54553" y="487347"/>
                  </a:cubicBezTo>
                  <a:lnTo>
                    <a:pt x="232569" y="487347"/>
                  </a:lnTo>
                  <a:cubicBezTo>
                    <a:pt x="235440" y="487347"/>
                    <a:pt x="238311" y="484480"/>
                    <a:pt x="238311" y="478747"/>
                  </a:cubicBezTo>
                  <a:lnTo>
                    <a:pt x="238311" y="462979"/>
                  </a:lnTo>
                  <a:cubicBezTo>
                    <a:pt x="238311" y="458679"/>
                    <a:pt x="235440" y="454379"/>
                    <a:pt x="232569" y="454379"/>
                  </a:cubicBezTo>
                  <a:close/>
                  <a:moveTo>
                    <a:pt x="61731" y="387011"/>
                  </a:moveTo>
                  <a:cubicBezTo>
                    <a:pt x="54553" y="387011"/>
                    <a:pt x="48811" y="391311"/>
                    <a:pt x="48811" y="395611"/>
                  </a:cubicBezTo>
                  <a:lnTo>
                    <a:pt x="48811" y="411378"/>
                  </a:lnTo>
                  <a:cubicBezTo>
                    <a:pt x="48811" y="417112"/>
                    <a:pt x="54553" y="421412"/>
                    <a:pt x="61731" y="421412"/>
                  </a:cubicBezTo>
                  <a:lnTo>
                    <a:pt x="396228" y="421412"/>
                  </a:lnTo>
                  <a:cubicBezTo>
                    <a:pt x="403406" y="421412"/>
                    <a:pt x="409148" y="417112"/>
                    <a:pt x="409148" y="411378"/>
                  </a:cubicBezTo>
                  <a:lnTo>
                    <a:pt x="409148" y="395611"/>
                  </a:lnTo>
                  <a:cubicBezTo>
                    <a:pt x="409148" y="391311"/>
                    <a:pt x="403406" y="387011"/>
                    <a:pt x="396228" y="387011"/>
                  </a:cubicBezTo>
                  <a:close/>
                  <a:moveTo>
                    <a:pt x="61731" y="319642"/>
                  </a:moveTo>
                  <a:cubicBezTo>
                    <a:pt x="54553" y="319642"/>
                    <a:pt x="48811" y="323942"/>
                    <a:pt x="48811" y="328242"/>
                  </a:cubicBezTo>
                  <a:lnTo>
                    <a:pt x="48811" y="344010"/>
                  </a:lnTo>
                  <a:cubicBezTo>
                    <a:pt x="48811" y="348310"/>
                    <a:pt x="54553" y="352610"/>
                    <a:pt x="61731" y="352610"/>
                  </a:cubicBezTo>
                  <a:lnTo>
                    <a:pt x="396228" y="352610"/>
                  </a:lnTo>
                  <a:cubicBezTo>
                    <a:pt x="403406" y="352610"/>
                    <a:pt x="409148" y="348310"/>
                    <a:pt x="409148" y="344010"/>
                  </a:cubicBezTo>
                  <a:lnTo>
                    <a:pt x="409148" y="328242"/>
                  </a:lnTo>
                  <a:cubicBezTo>
                    <a:pt x="409148" y="323942"/>
                    <a:pt x="403406" y="319642"/>
                    <a:pt x="396228" y="319642"/>
                  </a:cubicBezTo>
                  <a:close/>
                  <a:moveTo>
                    <a:pt x="61731" y="252274"/>
                  </a:moveTo>
                  <a:cubicBezTo>
                    <a:pt x="54553" y="252274"/>
                    <a:pt x="48811" y="256574"/>
                    <a:pt x="48811" y="262307"/>
                  </a:cubicBezTo>
                  <a:lnTo>
                    <a:pt x="48811" y="276641"/>
                  </a:lnTo>
                  <a:cubicBezTo>
                    <a:pt x="48811" y="282374"/>
                    <a:pt x="54553" y="286675"/>
                    <a:pt x="61731" y="286675"/>
                  </a:cubicBezTo>
                  <a:lnTo>
                    <a:pt x="396228" y="286675"/>
                  </a:lnTo>
                  <a:cubicBezTo>
                    <a:pt x="403406" y="286675"/>
                    <a:pt x="409148" y="282374"/>
                    <a:pt x="409148" y="276641"/>
                  </a:cubicBezTo>
                  <a:lnTo>
                    <a:pt x="409148" y="262307"/>
                  </a:lnTo>
                  <a:cubicBezTo>
                    <a:pt x="409148" y="256574"/>
                    <a:pt x="403406" y="252274"/>
                    <a:pt x="396228" y="252274"/>
                  </a:cubicBezTo>
                  <a:close/>
                  <a:moveTo>
                    <a:pt x="259845" y="170571"/>
                  </a:moveTo>
                  <a:cubicBezTo>
                    <a:pt x="255538" y="170571"/>
                    <a:pt x="254103" y="174871"/>
                    <a:pt x="254103" y="180605"/>
                  </a:cubicBezTo>
                  <a:lnTo>
                    <a:pt x="254103" y="196372"/>
                  </a:lnTo>
                  <a:cubicBezTo>
                    <a:pt x="254103" y="200672"/>
                    <a:pt x="255538" y="204972"/>
                    <a:pt x="259845" y="204972"/>
                  </a:cubicBezTo>
                  <a:lnTo>
                    <a:pt x="407713" y="204972"/>
                  </a:lnTo>
                  <a:cubicBezTo>
                    <a:pt x="412019" y="204972"/>
                    <a:pt x="413455" y="200672"/>
                    <a:pt x="413455" y="196372"/>
                  </a:cubicBezTo>
                  <a:lnTo>
                    <a:pt x="413455" y="180605"/>
                  </a:lnTo>
                  <a:cubicBezTo>
                    <a:pt x="413455" y="174871"/>
                    <a:pt x="412019" y="170571"/>
                    <a:pt x="407713" y="170571"/>
                  </a:cubicBezTo>
                  <a:close/>
                  <a:moveTo>
                    <a:pt x="116284" y="131870"/>
                  </a:moveTo>
                  <a:lnTo>
                    <a:pt x="116284" y="203539"/>
                  </a:lnTo>
                  <a:lnTo>
                    <a:pt x="153610" y="203539"/>
                  </a:lnTo>
                  <a:lnTo>
                    <a:pt x="153610" y="131870"/>
                  </a:lnTo>
                  <a:close/>
                  <a:moveTo>
                    <a:pt x="258409" y="114670"/>
                  </a:moveTo>
                  <a:cubicBezTo>
                    <a:pt x="255538" y="114670"/>
                    <a:pt x="252667" y="117537"/>
                    <a:pt x="252667" y="123270"/>
                  </a:cubicBezTo>
                  <a:lnTo>
                    <a:pt x="252667" y="139037"/>
                  </a:lnTo>
                  <a:cubicBezTo>
                    <a:pt x="252667" y="143337"/>
                    <a:pt x="255538" y="147637"/>
                    <a:pt x="258409" y="147637"/>
                  </a:cubicBezTo>
                  <a:lnTo>
                    <a:pt x="407713" y="147637"/>
                  </a:lnTo>
                  <a:cubicBezTo>
                    <a:pt x="410584" y="147637"/>
                    <a:pt x="413455" y="143337"/>
                    <a:pt x="413455" y="139037"/>
                  </a:cubicBezTo>
                  <a:lnTo>
                    <a:pt x="413455" y="123270"/>
                  </a:lnTo>
                  <a:cubicBezTo>
                    <a:pt x="413455" y="117537"/>
                    <a:pt x="410584" y="114670"/>
                    <a:pt x="407713" y="114670"/>
                  </a:cubicBezTo>
                  <a:close/>
                  <a:moveTo>
                    <a:pt x="176580" y="97469"/>
                  </a:moveTo>
                  <a:lnTo>
                    <a:pt x="176580" y="202106"/>
                  </a:lnTo>
                  <a:lnTo>
                    <a:pt x="213906" y="202106"/>
                  </a:lnTo>
                  <a:lnTo>
                    <a:pt x="213906" y="97469"/>
                  </a:lnTo>
                  <a:close/>
                  <a:moveTo>
                    <a:pt x="258409" y="55902"/>
                  </a:moveTo>
                  <a:cubicBezTo>
                    <a:pt x="255538" y="55902"/>
                    <a:pt x="252667" y="60202"/>
                    <a:pt x="252667" y="65935"/>
                  </a:cubicBezTo>
                  <a:lnTo>
                    <a:pt x="252667" y="81702"/>
                  </a:lnTo>
                  <a:cubicBezTo>
                    <a:pt x="252667" y="86002"/>
                    <a:pt x="255538" y="90303"/>
                    <a:pt x="258409" y="90303"/>
                  </a:cubicBezTo>
                  <a:lnTo>
                    <a:pt x="407713" y="90303"/>
                  </a:lnTo>
                  <a:cubicBezTo>
                    <a:pt x="410584" y="90303"/>
                    <a:pt x="412019" y="86002"/>
                    <a:pt x="412019" y="81702"/>
                  </a:cubicBezTo>
                  <a:lnTo>
                    <a:pt x="412019" y="65935"/>
                  </a:lnTo>
                  <a:cubicBezTo>
                    <a:pt x="412019" y="60202"/>
                    <a:pt x="410584" y="55902"/>
                    <a:pt x="407713" y="55902"/>
                  </a:cubicBezTo>
                  <a:close/>
                  <a:moveTo>
                    <a:pt x="55989" y="44435"/>
                  </a:moveTo>
                  <a:lnTo>
                    <a:pt x="55989" y="203539"/>
                  </a:lnTo>
                  <a:lnTo>
                    <a:pt x="94750" y="203539"/>
                  </a:lnTo>
                  <a:lnTo>
                    <a:pt x="94750" y="44435"/>
                  </a:lnTo>
                  <a:close/>
                  <a:moveTo>
                    <a:pt x="33019" y="0"/>
                  </a:moveTo>
                  <a:lnTo>
                    <a:pt x="430682" y="0"/>
                  </a:lnTo>
                  <a:cubicBezTo>
                    <a:pt x="449345" y="0"/>
                    <a:pt x="463701" y="14334"/>
                    <a:pt x="463701" y="32968"/>
                  </a:cubicBezTo>
                  <a:lnTo>
                    <a:pt x="463701" y="445779"/>
                  </a:lnTo>
                  <a:lnTo>
                    <a:pt x="364644" y="445779"/>
                  </a:lnTo>
                  <a:cubicBezTo>
                    <a:pt x="345981" y="445779"/>
                    <a:pt x="331625" y="460113"/>
                    <a:pt x="331625" y="477313"/>
                  </a:cubicBezTo>
                  <a:lnTo>
                    <a:pt x="331625" y="591983"/>
                  </a:lnTo>
                  <a:lnTo>
                    <a:pt x="33019" y="591983"/>
                  </a:lnTo>
                  <a:cubicBezTo>
                    <a:pt x="15792" y="591983"/>
                    <a:pt x="0" y="577649"/>
                    <a:pt x="0" y="560449"/>
                  </a:cubicBezTo>
                  <a:lnTo>
                    <a:pt x="0" y="32968"/>
                  </a:lnTo>
                  <a:cubicBezTo>
                    <a:pt x="0" y="14334"/>
                    <a:pt x="15792" y="0"/>
                    <a:pt x="33019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2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5313941" y="2899709"/>
            <a:ext cx="2544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81289" y="1861466"/>
            <a:ext cx="2476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16600" b="1" spc="-3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9572" y="231058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-15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第三部分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785360" y="2011680"/>
            <a:ext cx="0" cy="240030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3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2114" y="1294928"/>
            <a:ext cx="9616036" cy="584775"/>
            <a:chOff x="1142114" y="1294928"/>
            <a:chExt cx="9616036" cy="5847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142114" y="1294928"/>
              <a:ext cx="851179" cy="584775"/>
              <a:chOff x="912495" y="1467091"/>
              <a:chExt cx="851179" cy="58477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912495" y="1467091"/>
                <a:ext cx="543329" cy="584775"/>
                <a:chOff x="912495" y="1307884"/>
                <a:chExt cx="696688" cy="749833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912495" y="1334458"/>
                  <a:ext cx="696688" cy="696688"/>
                  <a:chOff x="906762" y="2629439"/>
                  <a:chExt cx="1007842" cy="1007842"/>
                </a:xfrm>
              </p:grpSpPr>
              <p:sp>
                <p:nvSpPr>
                  <p:cNvPr id="21" name="↖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  <p:sp>
                <p:nvSpPr>
                  <p:cNvPr id="22" name="↘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  <p:sp>
                <p:nvSpPr>
                  <p:cNvPr id="23" name="1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</p:grpSp>
            <p:sp>
              <p:nvSpPr>
                <p:cNvPr id="20" name="矩形 19"/>
                <p:cNvSpPr/>
                <p:nvPr/>
              </p:nvSpPr>
              <p:spPr>
                <a:xfrm>
                  <a:off x="1020661" y="1307884"/>
                  <a:ext cx="438225" cy="7498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200">
                      <a:solidFill>
                        <a:schemeClr val="bg1"/>
                      </a:solidFill>
                      <a:latin typeface="Impact" panose="020b0806030902050204" pitchFamily="34" charset="0"/>
                      <a:cs typeface="Arial" panose="020b0604020202020204" pitchFamily="34" charset="0"/>
                    </a:rPr>
                    <a:t>1</a:t>
                  </a:r>
                  <a:endParaRPr lang="zh-CN" altLang="en-US" sz="3200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" name="等腰三角形 17"/>
              <p:cNvSpPr/>
              <p:nvPr/>
            </p:nvSpPr>
            <p:spPr>
              <a:xfrm rot="5400000">
                <a:off x="1648459" y="1696721"/>
                <a:ext cx="123749" cy="106680"/>
              </a:xfrm>
              <a:prstGeom prst="triangle">
                <a:avLst/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274545" y="1294928"/>
              <a:ext cx="8483605" cy="584775"/>
              <a:chOff x="3560373" y="1844077"/>
              <a:chExt cx="5452008" cy="1184563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3560373" y="1844077"/>
                <a:ext cx="5452008" cy="1184563"/>
                <a:chOff x="777244" y="2612312"/>
                <a:chExt cx="6300436" cy="2945290"/>
              </a:xfrm>
            </p:grpSpPr>
            <p:sp>
              <p:nvSpPr>
                <p:cNvPr id="28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29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3758214" y="1967009"/>
                <a:ext cx="4483914" cy="935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>
                    <a:solidFill>
                      <a:schemeClr val="accent5">
                        <a:lumMod val="50000"/>
                      </a:schemeClr>
                    </a:solidFill>
                    <a:latin typeface="微软雅黑" panose="020b0503020204020204" charset="-122"/>
                    <a:ea typeface="微软雅黑"/>
                  </a:rPr>
                  <a:t>肺功能异常组与肺功能正常组术前资料比较</a:t>
                </a:r>
              </a:p>
            </p:txBody>
          </p:sp>
        </p:grpSp>
      </p:grpSp>
      <p:graphicFrame>
        <p:nvGraphicFramePr>
          <p:cNvPr id="31" name="表格 3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872619" y="2386024"/>
          <a:ext cx="10446762" cy="3657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9782"/>
                <a:gridCol w="2242131"/>
                <a:gridCol w="2448588"/>
                <a:gridCol w="2246261"/>
              </a:tblGrid>
              <a:tr h="457211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 </a:t>
                      </a:r>
                      <a:endParaRPr lang="zh-CN" altLang="en-US" sz="1600" b="0">
                        <a:solidFill>
                          <a:schemeClr val="bg1"/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对照组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参考组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健康组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性别（男）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12</a:t>
                      </a:r>
                      <a:endParaRPr lang="zh-CN" altLang="en-US" sz="1600" b="0">
                        <a:solidFill>
                          <a:schemeClr val="accent5">
                            <a:lumMod val="50000"/>
                          </a:schemeClr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33</a:t>
                      </a:r>
                      <a:endParaRPr lang="zh-CN" altLang="en-US" sz="1600" b="0">
                        <a:solidFill>
                          <a:schemeClr val="accent5">
                            <a:lumMod val="50000"/>
                          </a:schemeClr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22</a:t>
                      </a:r>
                      <a:endParaRPr lang="zh-CN" altLang="en-US" sz="1600" b="0">
                        <a:solidFill>
                          <a:schemeClr val="accent5">
                            <a:lumMod val="50000"/>
                          </a:schemeClr>
                        </a:solidFill>
                        <a:latin typeface="+mn-ea"/>
                        <a:ea typeface="+mn-ea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入组年龄（岁）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发病年龄（岁）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随访期（年）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输入参数描述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196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输入参数描述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11"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输入参数描述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27</a:t>
                      </a:r>
                      <a:r>
                        <a:rPr lang="zh-CN" altLang="en-US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土</a:t>
                      </a:r>
                      <a:r>
                        <a:rPr lang="en-US" altLang="zh-CN" sz="1600" b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3</a:t>
                      </a:r>
                    </a:p>
                  </a:txBody>
                  <a:tcPr marL="0" marR="0" marT="0" marB="1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4.xml><?xml version="1.0" encoding="utf-8"?>
<p:sld xmlns:c="http://schemas.openxmlformats.org/drawingml/2006/chart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2114" y="1294928"/>
            <a:ext cx="9616036" cy="584775"/>
            <a:chOff x="1142114" y="1294928"/>
            <a:chExt cx="9616036" cy="5847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142114" y="1294928"/>
              <a:ext cx="851179" cy="584775"/>
              <a:chOff x="912495" y="1467091"/>
              <a:chExt cx="851179" cy="58477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912495" y="1467091"/>
                <a:ext cx="543329" cy="584775"/>
                <a:chOff x="912495" y="1307884"/>
                <a:chExt cx="696688" cy="749833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912495" y="1334458"/>
                  <a:ext cx="696688" cy="696688"/>
                  <a:chOff x="906762" y="2629439"/>
                  <a:chExt cx="1007842" cy="1007842"/>
                </a:xfrm>
              </p:grpSpPr>
              <p:sp>
                <p:nvSpPr>
                  <p:cNvPr id="21" name="↖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  <p:sp>
                <p:nvSpPr>
                  <p:cNvPr id="22" name="↘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  <p:sp>
                <p:nvSpPr>
                  <p:cNvPr id="23" name="1"/>
                  <p:cNvSpPr/>
                  <p:nvPr/>
                </p:nvSpPr>
                <p:spPr>
                  <a:xfrm>
                    <a:off x="906762" y="2629439"/>
                    <a:ext cx="1007842" cy="1007842"/>
                  </a:xfrm>
                  <a:prstGeom prst="ellipse">
                    <a:avLst/>
                  </a:prstGeom>
                  <a:solidFill>
                    <a:schemeClr val="accent5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6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EEF2F9"/>
                      </a:solidFill>
                      <a:effectLst/>
                      <a:uLnTx/>
                      <a:uFillTx/>
                      <a:latin typeface="思源黑体 CN Light" panose="020b0300000000000000" charset="-122"/>
                      <a:cs typeface="+mn-cs"/>
                    </a:endParaRPr>
                  </a:p>
                </p:txBody>
              </p:sp>
            </p:grpSp>
            <p:sp>
              <p:nvSpPr>
                <p:cNvPr id="20" name="矩形 19"/>
                <p:cNvSpPr/>
                <p:nvPr/>
              </p:nvSpPr>
              <p:spPr>
                <a:xfrm>
                  <a:off x="1020661" y="1307884"/>
                  <a:ext cx="501945" cy="7498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200">
                      <a:solidFill>
                        <a:schemeClr val="bg1"/>
                      </a:solidFill>
                      <a:latin typeface="Impact" panose="020b0806030902050204" pitchFamily="34" charset="0"/>
                      <a:cs typeface="Arial" panose="020b0604020202020204" pitchFamily="34" charset="0"/>
                    </a:rPr>
                    <a:t>2</a:t>
                  </a:r>
                  <a:endParaRPr lang="zh-CN" altLang="en-US" sz="3200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" name="等腰三角形 17"/>
              <p:cNvSpPr/>
              <p:nvPr/>
            </p:nvSpPr>
            <p:spPr>
              <a:xfrm rot="5400000">
                <a:off x="1648459" y="1696721"/>
                <a:ext cx="123749" cy="106680"/>
              </a:xfrm>
              <a:prstGeom prst="triangle">
                <a:avLst/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274545" y="1294928"/>
              <a:ext cx="8483605" cy="584775"/>
              <a:chOff x="3560373" y="1844077"/>
              <a:chExt cx="5452008" cy="1184563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3560373" y="1844077"/>
                <a:ext cx="5452008" cy="1184563"/>
                <a:chOff x="777244" y="2612312"/>
                <a:chExt cx="6300436" cy="2945290"/>
              </a:xfrm>
            </p:grpSpPr>
            <p:sp>
              <p:nvSpPr>
                <p:cNvPr id="28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29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27" name="矩形 26"/>
              <p:cNvSpPr/>
              <p:nvPr/>
            </p:nvSpPr>
            <p:spPr>
              <a:xfrm>
                <a:off x="3758214" y="1967009"/>
                <a:ext cx="2096609" cy="9351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>
                    <a:solidFill>
                      <a:schemeClr val="accent5">
                        <a:lumMod val="50000"/>
                      </a:schemeClr>
                    </a:solidFill>
                    <a:latin typeface="微软雅黑" panose="020b0503020204020204" charset="-122"/>
                    <a:ea typeface="微软雅黑"/>
                  </a:rPr>
                  <a:t>后并发症发生例数情况</a:t>
                </a:r>
              </a:p>
            </p:txBody>
          </p:sp>
        </p:grpSp>
      </p:grpSp>
      <p:graphicFrame>
        <p:nvGraphicFramePr>
          <p:cNvPr id="24" name="图表 23"/>
          <p:cNvGraphicFramePr/>
          <p:nvPr/>
        </p:nvGraphicFramePr>
        <p:xfrm>
          <a:off x="1226470" y="2267167"/>
          <a:ext cx="9632030" cy="3912653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5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果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16912" y="1668308"/>
            <a:ext cx="5025748" cy="2141692"/>
            <a:chOff x="777244" y="2612312"/>
            <a:chExt cx="6300436" cy="2945290"/>
          </a:xfrm>
        </p:grpSpPr>
        <p:sp>
          <p:nvSpPr>
            <p:cNvPr id="28" name="箭头: 五边形 43"/>
            <p:cNvSpPr/>
            <p:nvPr/>
          </p:nvSpPr>
          <p:spPr>
            <a:xfrm>
              <a:off x="777244" y="2612312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29" name="箭头: 五边形 44"/>
            <p:cNvSpPr/>
            <p:nvPr/>
          </p:nvSpPr>
          <p:spPr>
            <a:xfrm>
              <a:off x="784021" y="2621044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flipV="1">
            <a:off x="6335672" y="1661958"/>
            <a:ext cx="5025748" cy="2141692"/>
            <a:chOff x="777244" y="2612312"/>
            <a:chExt cx="6300436" cy="2945290"/>
          </a:xfrm>
        </p:grpSpPr>
        <p:sp>
          <p:nvSpPr>
            <p:cNvPr id="31" name="箭头: 五边形 43"/>
            <p:cNvSpPr/>
            <p:nvPr/>
          </p:nvSpPr>
          <p:spPr>
            <a:xfrm>
              <a:off x="777244" y="2612312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32" name="箭头: 五边形 44"/>
            <p:cNvSpPr/>
            <p:nvPr/>
          </p:nvSpPr>
          <p:spPr>
            <a:xfrm>
              <a:off x="784021" y="2621044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flipH="1">
            <a:off x="1016912" y="4036296"/>
            <a:ext cx="5025748" cy="2141692"/>
            <a:chOff x="777244" y="2612312"/>
            <a:chExt cx="6300436" cy="2945290"/>
          </a:xfrm>
        </p:grpSpPr>
        <p:sp>
          <p:nvSpPr>
            <p:cNvPr id="34" name="箭头: 五边形 43"/>
            <p:cNvSpPr/>
            <p:nvPr/>
          </p:nvSpPr>
          <p:spPr>
            <a:xfrm>
              <a:off x="777244" y="2612312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35" name="箭头: 五边形 44"/>
            <p:cNvSpPr/>
            <p:nvPr/>
          </p:nvSpPr>
          <p:spPr>
            <a:xfrm>
              <a:off x="784021" y="2621044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flipH="1" flipV="1">
            <a:off x="6335672" y="4029946"/>
            <a:ext cx="5025748" cy="2141692"/>
            <a:chOff x="777244" y="2612312"/>
            <a:chExt cx="6300436" cy="2945290"/>
          </a:xfrm>
        </p:grpSpPr>
        <p:sp>
          <p:nvSpPr>
            <p:cNvPr id="37" name="箭头: 五边形 43"/>
            <p:cNvSpPr/>
            <p:nvPr/>
          </p:nvSpPr>
          <p:spPr>
            <a:xfrm>
              <a:off x="777244" y="2612312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38" name="箭头: 五边形 44"/>
            <p:cNvSpPr/>
            <p:nvPr/>
          </p:nvSpPr>
          <p:spPr>
            <a:xfrm>
              <a:off x="784021" y="2621044"/>
              <a:ext cx="6293659" cy="2936558"/>
            </a:xfrm>
            <a:prstGeom prst="round2DiagRect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15824" y="2067226"/>
            <a:ext cx="4622517" cy="1157372"/>
            <a:chOff x="1298223" y="1889015"/>
            <a:chExt cx="4622517" cy="1157372"/>
          </a:xfrm>
        </p:grpSpPr>
        <p:sp>
          <p:nvSpPr>
            <p:cNvPr id="39" name="矩形 38"/>
            <p:cNvSpPr/>
            <p:nvPr/>
          </p:nvSpPr>
          <p:spPr>
            <a:xfrm>
              <a:off x="1298223" y="1889015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描述得出的结果数据内容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298223" y="2345489"/>
              <a:ext cx="4622517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215824" y="4518931"/>
            <a:ext cx="4622517" cy="1157372"/>
            <a:chOff x="1298223" y="1889015"/>
            <a:chExt cx="4622517" cy="1157372"/>
          </a:xfrm>
        </p:grpSpPr>
        <p:sp>
          <p:nvSpPr>
            <p:cNvPr id="42" name="矩形 41"/>
            <p:cNvSpPr/>
            <p:nvPr/>
          </p:nvSpPr>
          <p:spPr>
            <a:xfrm>
              <a:off x="1298223" y="1889015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描述得出的结果数据内容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1298223" y="2345489"/>
              <a:ext cx="4622517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547165" y="2067226"/>
            <a:ext cx="4622517" cy="1157372"/>
            <a:chOff x="1298223" y="1889015"/>
            <a:chExt cx="4622517" cy="1157372"/>
          </a:xfrm>
        </p:grpSpPr>
        <p:sp>
          <p:nvSpPr>
            <p:cNvPr id="54" name="矩形 53"/>
            <p:cNvSpPr/>
            <p:nvPr/>
          </p:nvSpPr>
          <p:spPr>
            <a:xfrm>
              <a:off x="1298223" y="1889015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描述得出的结果数据内容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1298223" y="2345489"/>
              <a:ext cx="4622517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547165" y="4518931"/>
            <a:ext cx="4622517" cy="1157372"/>
            <a:chOff x="1298223" y="1889015"/>
            <a:chExt cx="4622517" cy="1157372"/>
          </a:xfrm>
        </p:grpSpPr>
        <p:sp>
          <p:nvSpPr>
            <p:cNvPr id="57" name="矩形 56"/>
            <p:cNvSpPr/>
            <p:nvPr/>
          </p:nvSpPr>
          <p:spPr>
            <a:xfrm>
              <a:off x="1298223" y="1889015"/>
              <a:ext cx="30059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描述得出的结果数据内容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1298223" y="2345489"/>
              <a:ext cx="4622517" cy="700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65420" y="1661958"/>
            <a:ext cx="572921" cy="526264"/>
            <a:chOff x="5265420" y="1661958"/>
            <a:chExt cx="572921" cy="526264"/>
          </a:xfrm>
        </p:grpSpPr>
        <p:sp>
          <p:nvSpPr>
            <p:cNvPr id="88" name="任意多边形: 形状 87"/>
            <p:cNvSpPr/>
            <p:nvPr/>
          </p:nvSpPr>
          <p:spPr>
            <a:xfrm>
              <a:off x="5265420" y="1661958"/>
              <a:ext cx="572921" cy="526264"/>
            </a:xfrm>
            <a:custGeom>
              <a:gdLst>
                <a:gd name="connsiteX0" fmla="*/ 0 w 572921"/>
                <a:gd name="connsiteY0" fmla="*/ 0 h 526264"/>
                <a:gd name="connsiteX1" fmla="*/ 572921 w 572921"/>
                <a:gd name="connsiteY1" fmla="*/ 0 h 526264"/>
                <a:gd name="connsiteX2" fmla="*/ 572921 w 572921"/>
                <a:gd name="connsiteY2" fmla="*/ 312152 h 526264"/>
                <a:gd name="connsiteX3" fmla="*/ 358809 w 572921"/>
                <a:gd name="connsiteY3" fmla="*/ 526264 h 526264"/>
                <a:gd name="connsiteX4" fmla="*/ 0 w 572921"/>
                <a:gd name="connsiteY4" fmla="*/ 526264 h 5262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2921" h="526264">
                  <a:moveTo>
                    <a:pt x="0" y="0"/>
                  </a:moveTo>
                  <a:lnTo>
                    <a:pt x="572921" y="0"/>
                  </a:lnTo>
                  <a:lnTo>
                    <a:pt x="572921" y="312152"/>
                  </a:lnTo>
                  <a:cubicBezTo>
                    <a:pt x="572921" y="430403"/>
                    <a:pt x="477060" y="526264"/>
                    <a:pt x="358809" y="526264"/>
                  </a:cubicBezTo>
                  <a:lnTo>
                    <a:pt x="0" y="52626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5401037" y="1694257"/>
              <a:ext cx="2824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1</a:t>
              </a:r>
              <a:endParaRPr lang="zh-CN" altLang="en-US" sz="2000" u="sng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0168104" y="1622053"/>
            <a:ext cx="572921" cy="526264"/>
            <a:chOff x="5265420" y="1661958"/>
            <a:chExt cx="572921" cy="526264"/>
          </a:xfrm>
        </p:grpSpPr>
        <p:sp>
          <p:nvSpPr>
            <p:cNvPr id="90" name="任意多边形: 形状 89"/>
            <p:cNvSpPr/>
            <p:nvPr/>
          </p:nvSpPr>
          <p:spPr>
            <a:xfrm>
              <a:off x="5265420" y="1661958"/>
              <a:ext cx="572921" cy="526264"/>
            </a:xfrm>
            <a:custGeom>
              <a:gdLst>
                <a:gd name="connsiteX0" fmla="*/ 0 w 572921"/>
                <a:gd name="connsiteY0" fmla="*/ 0 h 526264"/>
                <a:gd name="connsiteX1" fmla="*/ 572921 w 572921"/>
                <a:gd name="connsiteY1" fmla="*/ 0 h 526264"/>
                <a:gd name="connsiteX2" fmla="*/ 572921 w 572921"/>
                <a:gd name="connsiteY2" fmla="*/ 312152 h 526264"/>
                <a:gd name="connsiteX3" fmla="*/ 358809 w 572921"/>
                <a:gd name="connsiteY3" fmla="*/ 526264 h 526264"/>
                <a:gd name="connsiteX4" fmla="*/ 0 w 572921"/>
                <a:gd name="connsiteY4" fmla="*/ 526264 h 5262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2921" h="526264">
                  <a:moveTo>
                    <a:pt x="0" y="0"/>
                  </a:moveTo>
                  <a:lnTo>
                    <a:pt x="572921" y="0"/>
                  </a:lnTo>
                  <a:lnTo>
                    <a:pt x="572921" y="312152"/>
                  </a:lnTo>
                  <a:cubicBezTo>
                    <a:pt x="572921" y="430403"/>
                    <a:pt x="477060" y="526264"/>
                    <a:pt x="358809" y="526264"/>
                  </a:cubicBezTo>
                  <a:lnTo>
                    <a:pt x="0" y="52626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5401037" y="1694257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2</a:t>
              </a:r>
              <a:endParaRPr lang="zh-CN" altLang="en-US" sz="2000" u="sng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239175" y="4046559"/>
            <a:ext cx="572921" cy="526264"/>
            <a:chOff x="5265420" y="1661958"/>
            <a:chExt cx="572921" cy="526264"/>
          </a:xfrm>
        </p:grpSpPr>
        <p:sp>
          <p:nvSpPr>
            <p:cNvPr id="93" name="任意多边形: 形状 92"/>
            <p:cNvSpPr/>
            <p:nvPr/>
          </p:nvSpPr>
          <p:spPr>
            <a:xfrm>
              <a:off x="5265420" y="1661958"/>
              <a:ext cx="572921" cy="526264"/>
            </a:xfrm>
            <a:custGeom>
              <a:gdLst>
                <a:gd name="connsiteX0" fmla="*/ 0 w 572921"/>
                <a:gd name="connsiteY0" fmla="*/ 0 h 526264"/>
                <a:gd name="connsiteX1" fmla="*/ 572921 w 572921"/>
                <a:gd name="connsiteY1" fmla="*/ 0 h 526264"/>
                <a:gd name="connsiteX2" fmla="*/ 572921 w 572921"/>
                <a:gd name="connsiteY2" fmla="*/ 312152 h 526264"/>
                <a:gd name="connsiteX3" fmla="*/ 358809 w 572921"/>
                <a:gd name="connsiteY3" fmla="*/ 526264 h 526264"/>
                <a:gd name="connsiteX4" fmla="*/ 0 w 572921"/>
                <a:gd name="connsiteY4" fmla="*/ 526264 h 5262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2921" h="526264">
                  <a:moveTo>
                    <a:pt x="0" y="0"/>
                  </a:moveTo>
                  <a:lnTo>
                    <a:pt x="572921" y="0"/>
                  </a:lnTo>
                  <a:lnTo>
                    <a:pt x="572921" y="312152"/>
                  </a:lnTo>
                  <a:cubicBezTo>
                    <a:pt x="572921" y="430403"/>
                    <a:pt x="477060" y="526264"/>
                    <a:pt x="358809" y="526264"/>
                  </a:cubicBezTo>
                  <a:lnTo>
                    <a:pt x="0" y="52626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5401037" y="1694257"/>
              <a:ext cx="3209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3</a:t>
              </a:r>
              <a:endParaRPr lang="zh-CN" altLang="en-US" sz="2000" u="sng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141859" y="4006654"/>
            <a:ext cx="572921" cy="526264"/>
            <a:chOff x="5265420" y="1661958"/>
            <a:chExt cx="572921" cy="526264"/>
          </a:xfrm>
        </p:grpSpPr>
        <p:sp>
          <p:nvSpPr>
            <p:cNvPr id="96" name="任意多边形: 形状 95"/>
            <p:cNvSpPr/>
            <p:nvPr/>
          </p:nvSpPr>
          <p:spPr>
            <a:xfrm>
              <a:off x="5265420" y="1661958"/>
              <a:ext cx="572921" cy="526264"/>
            </a:xfrm>
            <a:custGeom>
              <a:gdLst>
                <a:gd name="connsiteX0" fmla="*/ 0 w 572921"/>
                <a:gd name="connsiteY0" fmla="*/ 0 h 526264"/>
                <a:gd name="connsiteX1" fmla="*/ 572921 w 572921"/>
                <a:gd name="connsiteY1" fmla="*/ 0 h 526264"/>
                <a:gd name="connsiteX2" fmla="*/ 572921 w 572921"/>
                <a:gd name="connsiteY2" fmla="*/ 312152 h 526264"/>
                <a:gd name="connsiteX3" fmla="*/ 358809 w 572921"/>
                <a:gd name="connsiteY3" fmla="*/ 526264 h 526264"/>
                <a:gd name="connsiteX4" fmla="*/ 0 w 572921"/>
                <a:gd name="connsiteY4" fmla="*/ 526264 h 52626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2921" h="526264">
                  <a:moveTo>
                    <a:pt x="0" y="0"/>
                  </a:moveTo>
                  <a:lnTo>
                    <a:pt x="572921" y="0"/>
                  </a:lnTo>
                  <a:lnTo>
                    <a:pt x="572921" y="312152"/>
                  </a:lnTo>
                  <a:cubicBezTo>
                    <a:pt x="572921" y="430403"/>
                    <a:pt x="477060" y="526264"/>
                    <a:pt x="358809" y="526264"/>
                  </a:cubicBezTo>
                  <a:lnTo>
                    <a:pt x="0" y="526264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5401037" y="1694257"/>
              <a:ext cx="31290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4</a:t>
              </a:r>
              <a:endParaRPr lang="zh-CN" altLang="en-US" sz="2000" u="sng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6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101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果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677383" y="2282230"/>
            <a:ext cx="1495238" cy="1400848"/>
            <a:chOff x="1567704" y="1697105"/>
            <a:chExt cx="1495238" cy="1400848"/>
          </a:xfrm>
        </p:grpSpPr>
        <p:grpSp>
          <p:nvGrpSpPr>
            <p:cNvPr id="4" name="组合 3"/>
            <p:cNvGrpSpPr/>
            <p:nvPr/>
          </p:nvGrpSpPr>
          <p:grpSpPr>
            <a:xfrm>
              <a:off x="1567704" y="1697105"/>
              <a:ext cx="1495238" cy="1400848"/>
              <a:chOff x="7063037" y="2685845"/>
              <a:chExt cx="1495238" cy="1400848"/>
            </a:xfrm>
          </p:grpSpPr>
          <p:grpSp>
            <p:nvGrpSpPr>
              <p:cNvPr id="50" name="组合 49"/>
              <p:cNvGrpSpPr/>
              <p:nvPr/>
            </p:nvGrpSpPr>
            <p:grpSpPr>
              <a:xfrm rot="2474002">
                <a:off x="7063037" y="2685845"/>
                <a:ext cx="1495238" cy="1400848"/>
                <a:chOff x="777244" y="2612312"/>
                <a:chExt cx="6300436" cy="2945290"/>
              </a:xfrm>
            </p:grpSpPr>
            <p:sp>
              <p:nvSpPr>
                <p:cNvPr id="51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52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59" name="箭头: 五边形 44"/>
              <p:cNvSpPr/>
              <p:nvPr/>
            </p:nvSpPr>
            <p:spPr>
              <a:xfrm rot="2474002">
                <a:off x="7270694" y="2891035"/>
                <a:ext cx="1078395" cy="100840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1872977" y="2166697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结论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/>
                <a:cs typeface="Arial" panose="020b0604020202020204" pitchFamily="34" charset="0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167182" y="4947184"/>
            <a:ext cx="2777056" cy="102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</a:rPr>
              <a:t>讲解自己的详细工作要突出思路和重点，不一定在语言表达上涉及太多细节。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3546973" y="3297564"/>
            <a:ext cx="1495238" cy="1400848"/>
            <a:chOff x="1567704" y="1697105"/>
            <a:chExt cx="1495238" cy="1400848"/>
          </a:xfrm>
        </p:grpSpPr>
        <p:grpSp>
          <p:nvGrpSpPr>
            <p:cNvPr id="62" name="组合 61"/>
            <p:cNvGrpSpPr/>
            <p:nvPr/>
          </p:nvGrpSpPr>
          <p:grpSpPr>
            <a:xfrm>
              <a:off x="1567704" y="1697105"/>
              <a:ext cx="1495238" cy="1400848"/>
              <a:chOff x="7063037" y="2685845"/>
              <a:chExt cx="1495238" cy="1400848"/>
            </a:xfrm>
          </p:grpSpPr>
          <p:grpSp>
            <p:nvGrpSpPr>
              <p:cNvPr id="64" name="组合 63"/>
              <p:cNvGrpSpPr/>
              <p:nvPr/>
            </p:nvGrpSpPr>
            <p:grpSpPr>
              <a:xfrm rot="2474002">
                <a:off x="7063037" y="2685845"/>
                <a:ext cx="1495238" cy="1400848"/>
                <a:chOff x="777244" y="2612312"/>
                <a:chExt cx="6300436" cy="2945290"/>
              </a:xfrm>
            </p:grpSpPr>
            <p:sp>
              <p:nvSpPr>
                <p:cNvPr id="66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67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65" name="箭头: 五边形 44"/>
              <p:cNvSpPr/>
              <p:nvPr/>
            </p:nvSpPr>
            <p:spPr>
              <a:xfrm rot="2474002">
                <a:off x="7270694" y="2891035"/>
                <a:ext cx="1078395" cy="100840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1872977" y="2166697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结论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2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340761" y="2282230"/>
            <a:ext cx="1495238" cy="1400848"/>
            <a:chOff x="1567704" y="1697105"/>
            <a:chExt cx="1495238" cy="1400848"/>
          </a:xfrm>
        </p:grpSpPr>
        <p:grpSp>
          <p:nvGrpSpPr>
            <p:cNvPr id="69" name="组合 68"/>
            <p:cNvGrpSpPr/>
            <p:nvPr/>
          </p:nvGrpSpPr>
          <p:grpSpPr>
            <a:xfrm>
              <a:off x="1567704" y="1697105"/>
              <a:ext cx="1495238" cy="1400848"/>
              <a:chOff x="7063037" y="2685845"/>
              <a:chExt cx="1495238" cy="1400848"/>
            </a:xfrm>
          </p:grpSpPr>
          <p:grpSp>
            <p:nvGrpSpPr>
              <p:cNvPr id="71" name="组合 70"/>
              <p:cNvGrpSpPr/>
              <p:nvPr/>
            </p:nvGrpSpPr>
            <p:grpSpPr>
              <a:xfrm rot="2474002">
                <a:off x="7063037" y="2685845"/>
                <a:ext cx="1495238" cy="1400848"/>
                <a:chOff x="777244" y="2612312"/>
                <a:chExt cx="6300436" cy="2945290"/>
              </a:xfrm>
            </p:grpSpPr>
            <p:sp>
              <p:nvSpPr>
                <p:cNvPr id="73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74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72" name="箭头: 五边形 44"/>
              <p:cNvSpPr/>
              <p:nvPr/>
            </p:nvSpPr>
            <p:spPr>
              <a:xfrm rot="2474002">
                <a:off x="7270694" y="2891035"/>
                <a:ext cx="1078395" cy="100840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1872977" y="2166697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结论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3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101759" y="3231426"/>
            <a:ext cx="1495238" cy="1400848"/>
            <a:chOff x="1567704" y="1697105"/>
            <a:chExt cx="1495238" cy="1400848"/>
          </a:xfrm>
        </p:grpSpPr>
        <p:grpSp>
          <p:nvGrpSpPr>
            <p:cNvPr id="76" name="组合 75"/>
            <p:cNvGrpSpPr/>
            <p:nvPr/>
          </p:nvGrpSpPr>
          <p:grpSpPr>
            <a:xfrm>
              <a:off x="1567704" y="1697105"/>
              <a:ext cx="1495238" cy="1400848"/>
              <a:chOff x="7063037" y="2685845"/>
              <a:chExt cx="1495238" cy="1400848"/>
            </a:xfrm>
          </p:grpSpPr>
          <p:grpSp>
            <p:nvGrpSpPr>
              <p:cNvPr id="78" name="组合 77"/>
              <p:cNvGrpSpPr/>
              <p:nvPr/>
            </p:nvGrpSpPr>
            <p:grpSpPr>
              <a:xfrm rot="2474002">
                <a:off x="7063037" y="2685845"/>
                <a:ext cx="1495238" cy="1400848"/>
                <a:chOff x="777244" y="2612312"/>
                <a:chExt cx="6300436" cy="2945290"/>
              </a:xfrm>
            </p:grpSpPr>
            <p:sp>
              <p:nvSpPr>
                <p:cNvPr id="80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81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79" name="箭头: 五边形 44"/>
              <p:cNvSpPr/>
              <p:nvPr/>
            </p:nvSpPr>
            <p:spPr>
              <a:xfrm rot="2474002">
                <a:off x="7270694" y="2891035"/>
                <a:ext cx="1078395" cy="100840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1872977" y="2166697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结论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4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060072" y="2282230"/>
            <a:ext cx="1495238" cy="1400848"/>
            <a:chOff x="1567704" y="1697105"/>
            <a:chExt cx="1495238" cy="1400848"/>
          </a:xfrm>
        </p:grpSpPr>
        <p:grpSp>
          <p:nvGrpSpPr>
            <p:cNvPr id="84" name="组合 83"/>
            <p:cNvGrpSpPr/>
            <p:nvPr/>
          </p:nvGrpSpPr>
          <p:grpSpPr>
            <a:xfrm>
              <a:off x="1567704" y="1697105"/>
              <a:ext cx="1495238" cy="1400848"/>
              <a:chOff x="7063037" y="2685845"/>
              <a:chExt cx="1495238" cy="1400848"/>
            </a:xfrm>
          </p:grpSpPr>
          <p:grpSp>
            <p:nvGrpSpPr>
              <p:cNvPr id="86" name="组合 85"/>
              <p:cNvGrpSpPr/>
              <p:nvPr/>
            </p:nvGrpSpPr>
            <p:grpSpPr>
              <a:xfrm rot="2474002">
                <a:off x="7063037" y="2685845"/>
                <a:ext cx="1495238" cy="1400848"/>
                <a:chOff x="777244" y="2612312"/>
                <a:chExt cx="6300436" cy="2945290"/>
              </a:xfrm>
            </p:grpSpPr>
            <p:sp>
              <p:nvSpPr>
                <p:cNvPr id="98" name="箭头: 五边形 43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99" name="箭头: 五边形 44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87" name="箭头: 五边形 44"/>
              <p:cNvSpPr/>
              <p:nvPr/>
            </p:nvSpPr>
            <p:spPr>
              <a:xfrm rot="2474002">
                <a:off x="7270694" y="2891035"/>
                <a:ext cx="1078395" cy="100840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1872977" y="2166697"/>
              <a:ext cx="9893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结论</a:t>
              </a:r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/>
                  <a:cs typeface="Arial" panose="020b0604020202020204" pitchFamily="34" charset="0"/>
                </a:rPr>
                <a:t>5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/>
                <a:cs typeface="Arial" panose="020b0604020202020204" pitchFamily="34" charset="0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2868978" y="1401102"/>
            <a:ext cx="2777056" cy="102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</a:rPr>
              <a:t>讲解自己的详细工作要突出思路和重点，不一定在语言表达上涉及太多细节。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4803473" y="4947184"/>
            <a:ext cx="2777056" cy="102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</a:rPr>
              <a:t>讲解自己的详细工作要突出思路和重点，不一定在语言表达上涉及太多细节。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6743411" y="1401102"/>
            <a:ext cx="2777056" cy="102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</a:rPr>
              <a:t>讲解自己的详细工作要突出思路和重点，不一定在语言表达上涉及太多细节。</a:t>
            </a:r>
          </a:p>
        </p:txBody>
      </p:sp>
      <p:sp>
        <p:nvSpPr>
          <p:cNvPr id="103" name="矩形 102"/>
          <p:cNvSpPr/>
          <p:nvPr/>
        </p:nvSpPr>
        <p:spPr>
          <a:xfrm>
            <a:off x="8600024" y="4947184"/>
            <a:ext cx="2777056" cy="1020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>
                <a:solidFill>
                  <a:schemeClr val="accent5">
                    <a:lumMod val="50000"/>
                  </a:schemeClr>
                </a:solidFill>
              </a:rPr>
              <a:t>讲解自己的详细工作要突出思路和重点，不一定在语言表达上涉及太多细节。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2461260" y="3767156"/>
            <a:ext cx="0" cy="1015334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/>
          <p:nvPr/>
        </p:nvCxnSpPr>
        <p:spPr>
          <a:xfrm flipH="1" flipV="1">
            <a:off x="4282440" y="2574541"/>
            <a:ext cx="0" cy="496319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/>
          <p:nvPr/>
        </p:nvCxnSpPr>
        <p:spPr>
          <a:xfrm flipH="1">
            <a:off x="6118860" y="3767156"/>
            <a:ext cx="0" cy="1015334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 flipH="1" flipV="1">
            <a:off x="7840980" y="2583163"/>
            <a:ext cx="0" cy="496319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/>
          <p:cNvCxnSpPr/>
          <p:nvPr/>
        </p:nvCxnSpPr>
        <p:spPr>
          <a:xfrm flipH="1">
            <a:off x="9860280" y="3767156"/>
            <a:ext cx="0" cy="1015334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7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5313941" y="2899709"/>
            <a:ext cx="2544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讨  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81289" y="1861466"/>
            <a:ext cx="2476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16600" b="1" spc="-3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9572" y="231058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-15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第四部分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785360" y="2011680"/>
            <a:ext cx="0" cy="240030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8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讨论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60301" y="1320097"/>
            <a:ext cx="9772519" cy="910590"/>
            <a:chOff x="1230761" y="1639035"/>
            <a:chExt cx="10305919" cy="960291"/>
          </a:xfrm>
        </p:grpSpPr>
        <p:grpSp>
          <p:nvGrpSpPr>
            <p:cNvPr id="58" name="组合 57"/>
            <p:cNvGrpSpPr/>
            <p:nvPr/>
          </p:nvGrpSpPr>
          <p:grpSpPr>
            <a:xfrm>
              <a:off x="1230761" y="1639035"/>
              <a:ext cx="10305919" cy="960291"/>
              <a:chOff x="777244" y="2612312"/>
              <a:chExt cx="6300436" cy="2945290"/>
            </a:xfrm>
          </p:grpSpPr>
          <p:sp>
            <p:nvSpPr>
              <p:cNvPr id="88" name="箭头: 五边形 43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89" name="箭头: 五边形 44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83" name="椭圆 82"/>
            <p:cNvSpPr/>
            <p:nvPr/>
          </p:nvSpPr>
          <p:spPr>
            <a:xfrm>
              <a:off x="1309894" y="1705584"/>
              <a:ext cx="824346" cy="82434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2394389" y="1886924"/>
              <a:ext cx="4801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肺部并发症是胃癌术后常见并发症</a:t>
              </a: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1471064" y="1940920"/>
              <a:ext cx="521504" cy="407669"/>
            </a:xfrm>
            <a:custGeom>
              <a:rect l="l" t="t" r="r" b="b"/>
              <a:pathLst>
                <a:path w="239312" h="187077">
                  <a:moveTo>
                    <a:pt x="203931" y="0"/>
                  </a:moveTo>
                  <a:cubicBezTo>
                    <a:pt x="209736" y="6027"/>
                    <a:pt x="215633" y="11925"/>
                    <a:pt x="221623" y="17692"/>
                  </a:cubicBezTo>
                  <a:cubicBezTo>
                    <a:pt x="227614" y="23459"/>
                    <a:pt x="233511" y="29356"/>
                    <a:pt x="239315" y="35384"/>
                  </a:cubicBezTo>
                  <a:lnTo>
                    <a:pt x="87511" y="187077"/>
                  </a:lnTo>
                  <a:lnTo>
                    <a:pt x="0" y="99566"/>
                  </a:lnTo>
                  <a:lnTo>
                    <a:pt x="35384" y="64182"/>
                  </a:lnTo>
                  <a:lnTo>
                    <a:pt x="87511" y="116309"/>
                  </a:lnTo>
                  <a:cubicBezTo>
                    <a:pt x="107082" y="96813"/>
                    <a:pt x="126504" y="77446"/>
                    <a:pt x="145777" y="58210"/>
                  </a:cubicBezTo>
                  <a:cubicBezTo>
                    <a:pt x="165050" y="38974"/>
                    <a:pt x="184435" y="19571"/>
                    <a:pt x="2039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charset="-122"/>
                <a:ea typeface="微软雅黑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360301" y="2722177"/>
            <a:ext cx="9772519" cy="910590"/>
            <a:chOff x="1230761" y="1639035"/>
            <a:chExt cx="10305919" cy="960291"/>
          </a:xfrm>
        </p:grpSpPr>
        <p:grpSp>
          <p:nvGrpSpPr>
            <p:cNvPr id="91" name="组合 90"/>
            <p:cNvGrpSpPr/>
            <p:nvPr/>
          </p:nvGrpSpPr>
          <p:grpSpPr>
            <a:xfrm>
              <a:off x="1230761" y="1639035"/>
              <a:ext cx="10305919" cy="960291"/>
              <a:chOff x="777244" y="2612312"/>
              <a:chExt cx="6300436" cy="2945290"/>
            </a:xfrm>
          </p:grpSpPr>
          <p:sp>
            <p:nvSpPr>
              <p:cNvPr id="95" name="箭头: 五边形 43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96" name="箭头: 五边形 44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92" name="椭圆 91"/>
            <p:cNvSpPr/>
            <p:nvPr/>
          </p:nvSpPr>
          <p:spPr>
            <a:xfrm>
              <a:off x="1309894" y="1705584"/>
              <a:ext cx="824346" cy="82434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2394389" y="1886924"/>
              <a:ext cx="4801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肺部并发症是胃癌术后常见并发症</a:t>
              </a:r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1471064" y="1940920"/>
              <a:ext cx="521504" cy="407669"/>
            </a:xfrm>
            <a:custGeom>
              <a:rect l="l" t="t" r="r" b="b"/>
              <a:pathLst>
                <a:path w="239312" h="187077">
                  <a:moveTo>
                    <a:pt x="203931" y="0"/>
                  </a:moveTo>
                  <a:cubicBezTo>
                    <a:pt x="209736" y="6027"/>
                    <a:pt x="215633" y="11925"/>
                    <a:pt x="221623" y="17692"/>
                  </a:cubicBezTo>
                  <a:cubicBezTo>
                    <a:pt x="227614" y="23459"/>
                    <a:pt x="233511" y="29356"/>
                    <a:pt x="239315" y="35384"/>
                  </a:cubicBezTo>
                  <a:lnTo>
                    <a:pt x="87511" y="187077"/>
                  </a:lnTo>
                  <a:lnTo>
                    <a:pt x="0" y="99566"/>
                  </a:lnTo>
                  <a:lnTo>
                    <a:pt x="35384" y="64182"/>
                  </a:lnTo>
                  <a:lnTo>
                    <a:pt x="87511" y="116309"/>
                  </a:lnTo>
                  <a:cubicBezTo>
                    <a:pt x="107082" y="96813"/>
                    <a:pt x="126504" y="77446"/>
                    <a:pt x="145777" y="58210"/>
                  </a:cubicBezTo>
                  <a:cubicBezTo>
                    <a:pt x="165050" y="38974"/>
                    <a:pt x="184435" y="19571"/>
                    <a:pt x="2039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charset="-122"/>
                <a:ea typeface="微软雅黑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360301" y="4124257"/>
            <a:ext cx="9772519" cy="910590"/>
            <a:chOff x="1230761" y="1639035"/>
            <a:chExt cx="10305919" cy="960291"/>
          </a:xfrm>
        </p:grpSpPr>
        <p:grpSp>
          <p:nvGrpSpPr>
            <p:cNvPr id="107" name="组合 106"/>
            <p:cNvGrpSpPr/>
            <p:nvPr/>
          </p:nvGrpSpPr>
          <p:grpSpPr>
            <a:xfrm>
              <a:off x="1230761" y="1639035"/>
              <a:ext cx="10305919" cy="960291"/>
              <a:chOff x="777244" y="2612312"/>
              <a:chExt cx="6300436" cy="2945290"/>
            </a:xfrm>
          </p:grpSpPr>
          <p:sp>
            <p:nvSpPr>
              <p:cNvPr id="112" name="箭头: 五边形 43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13" name="箭头: 五边形 44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09" name="椭圆 108"/>
            <p:cNvSpPr/>
            <p:nvPr/>
          </p:nvSpPr>
          <p:spPr>
            <a:xfrm>
              <a:off x="1309894" y="1705584"/>
              <a:ext cx="824346" cy="82434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矩形 109"/>
            <p:cNvSpPr/>
            <p:nvPr/>
          </p:nvSpPr>
          <p:spPr>
            <a:xfrm>
              <a:off x="2394389" y="1886924"/>
              <a:ext cx="4801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肺部并发症是胃癌术后常见并发症</a:t>
              </a:r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1471064" y="1940920"/>
              <a:ext cx="521504" cy="407669"/>
            </a:xfrm>
            <a:custGeom>
              <a:rect l="l" t="t" r="r" b="b"/>
              <a:pathLst>
                <a:path w="239312" h="187077">
                  <a:moveTo>
                    <a:pt x="203931" y="0"/>
                  </a:moveTo>
                  <a:cubicBezTo>
                    <a:pt x="209736" y="6027"/>
                    <a:pt x="215633" y="11925"/>
                    <a:pt x="221623" y="17692"/>
                  </a:cubicBezTo>
                  <a:cubicBezTo>
                    <a:pt x="227614" y="23459"/>
                    <a:pt x="233511" y="29356"/>
                    <a:pt x="239315" y="35384"/>
                  </a:cubicBezTo>
                  <a:lnTo>
                    <a:pt x="87511" y="187077"/>
                  </a:lnTo>
                  <a:lnTo>
                    <a:pt x="0" y="99566"/>
                  </a:lnTo>
                  <a:lnTo>
                    <a:pt x="35384" y="64182"/>
                  </a:lnTo>
                  <a:lnTo>
                    <a:pt x="87511" y="116309"/>
                  </a:lnTo>
                  <a:cubicBezTo>
                    <a:pt x="107082" y="96813"/>
                    <a:pt x="126504" y="77446"/>
                    <a:pt x="145777" y="58210"/>
                  </a:cubicBezTo>
                  <a:cubicBezTo>
                    <a:pt x="165050" y="38974"/>
                    <a:pt x="184435" y="19571"/>
                    <a:pt x="2039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charset="-122"/>
                <a:ea typeface="微软雅黑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1360301" y="5526337"/>
            <a:ext cx="9772519" cy="910590"/>
            <a:chOff x="1230761" y="1639035"/>
            <a:chExt cx="10305919" cy="960291"/>
          </a:xfrm>
        </p:grpSpPr>
        <p:grpSp>
          <p:nvGrpSpPr>
            <p:cNvPr id="115" name="组合 114"/>
            <p:cNvGrpSpPr/>
            <p:nvPr/>
          </p:nvGrpSpPr>
          <p:grpSpPr>
            <a:xfrm>
              <a:off x="1230761" y="1639035"/>
              <a:ext cx="10305919" cy="960291"/>
              <a:chOff x="777244" y="2612312"/>
              <a:chExt cx="6300436" cy="2945290"/>
            </a:xfrm>
          </p:grpSpPr>
          <p:sp>
            <p:nvSpPr>
              <p:cNvPr id="119" name="箭头: 五边形 43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20" name="箭头: 五边形 44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16" name="椭圆 115"/>
            <p:cNvSpPr/>
            <p:nvPr/>
          </p:nvSpPr>
          <p:spPr>
            <a:xfrm>
              <a:off x="1309894" y="1705584"/>
              <a:ext cx="824346" cy="82434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矩形 116"/>
            <p:cNvSpPr/>
            <p:nvPr/>
          </p:nvSpPr>
          <p:spPr>
            <a:xfrm>
              <a:off x="2394389" y="1886924"/>
              <a:ext cx="48013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肺部并发症是胃癌术后常见并发症</a:t>
              </a:r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1471064" y="1940920"/>
              <a:ext cx="521504" cy="407669"/>
            </a:xfrm>
            <a:custGeom>
              <a:rect l="l" t="t" r="r" b="b"/>
              <a:pathLst>
                <a:path w="239312" h="187077">
                  <a:moveTo>
                    <a:pt x="203931" y="0"/>
                  </a:moveTo>
                  <a:cubicBezTo>
                    <a:pt x="209736" y="6027"/>
                    <a:pt x="215633" y="11925"/>
                    <a:pt x="221623" y="17692"/>
                  </a:cubicBezTo>
                  <a:cubicBezTo>
                    <a:pt x="227614" y="23459"/>
                    <a:pt x="233511" y="29356"/>
                    <a:pt x="239315" y="35384"/>
                  </a:cubicBezTo>
                  <a:lnTo>
                    <a:pt x="87511" y="187077"/>
                  </a:lnTo>
                  <a:lnTo>
                    <a:pt x="0" y="99566"/>
                  </a:lnTo>
                  <a:lnTo>
                    <a:pt x="35384" y="64182"/>
                  </a:lnTo>
                  <a:lnTo>
                    <a:pt x="87511" y="116309"/>
                  </a:lnTo>
                  <a:cubicBezTo>
                    <a:pt x="107082" y="96813"/>
                    <a:pt x="126504" y="77446"/>
                    <a:pt x="145777" y="58210"/>
                  </a:cubicBezTo>
                  <a:cubicBezTo>
                    <a:pt x="165050" y="38974"/>
                    <a:pt x="184435" y="19571"/>
                    <a:pt x="2039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charset="-122"/>
                <a:ea typeface="微软雅黑"/>
              </a:endParaRPr>
            </a:p>
          </p:txBody>
        </p:sp>
      </p:grpSp>
      <p:sp>
        <p:nvSpPr>
          <p:cNvPr id="3" name="箭头: 下 2"/>
          <p:cNvSpPr/>
          <p:nvPr/>
        </p:nvSpPr>
        <p:spPr>
          <a:xfrm>
            <a:off x="1633887" y="2337331"/>
            <a:ext cx="331556" cy="294173"/>
          </a:xfrm>
          <a:prstGeom prst="downArrow">
            <a:avLst>
              <a:gd name="adj1" fmla="val 50000"/>
              <a:gd name="adj2" fmla="val 66837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箭头: 下 120"/>
          <p:cNvSpPr/>
          <p:nvPr/>
        </p:nvSpPr>
        <p:spPr>
          <a:xfrm>
            <a:off x="1633887" y="3764280"/>
            <a:ext cx="331556" cy="294173"/>
          </a:xfrm>
          <a:prstGeom prst="downArrow">
            <a:avLst>
              <a:gd name="adj1" fmla="val 50000"/>
              <a:gd name="adj2" fmla="val 66837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箭头: 下 121"/>
          <p:cNvSpPr/>
          <p:nvPr/>
        </p:nvSpPr>
        <p:spPr>
          <a:xfrm>
            <a:off x="1633887" y="5191229"/>
            <a:ext cx="331556" cy="294173"/>
          </a:xfrm>
          <a:prstGeom prst="downArrow">
            <a:avLst>
              <a:gd name="adj1" fmla="val 50000"/>
              <a:gd name="adj2" fmla="val 66837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9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讨论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52158" y="1630680"/>
            <a:ext cx="3279906" cy="4372325"/>
            <a:chOff x="1366458" y="2123384"/>
            <a:chExt cx="2956033" cy="3940581"/>
          </a:xfrm>
        </p:grpSpPr>
        <p:sp>
          <p:nvSpPr>
            <p:cNvPr id="37" name="PA-文本框 36"/>
            <p:cNvSpPr txBox="1"/>
            <p:nvPr>
              <p:custDataLst>
                <p:tags r:id="rId2"/>
              </p:custDataLst>
            </p:nvPr>
          </p:nvSpPr>
          <p:spPr>
            <a:xfrm>
              <a:off x="1402080" y="2123384"/>
              <a:ext cx="2920411" cy="3940581"/>
            </a:xfrm>
            <a:custGeom>
              <a:rect l="l" t="t" r="r" b="b"/>
              <a:pathLst>
                <a:path w="123341" h="166427">
                  <a:moveTo>
                    <a:pt x="35607" y="126355"/>
                  </a:moveTo>
                  <a:lnTo>
                    <a:pt x="81036" y="126355"/>
                  </a:lnTo>
                  <a:lnTo>
                    <a:pt x="81036" y="166427"/>
                  </a:lnTo>
                  <a:lnTo>
                    <a:pt x="35607" y="166427"/>
                  </a:lnTo>
                  <a:close/>
                  <a:moveTo>
                    <a:pt x="63735" y="0"/>
                  </a:moveTo>
                  <a:cubicBezTo>
                    <a:pt x="79957" y="0"/>
                    <a:pt x="93054" y="3386"/>
                    <a:pt x="103026" y="10158"/>
                  </a:cubicBezTo>
                  <a:cubicBezTo>
                    <a:pt x="116569" y="19311"/>
                    <a:pt x="123341" y="31514"/>
                    <a:pt x="123341" y="46769"/>
                  </a:cubicBezTo>
                  <a:cubicBezTo>
                    <a:pt x="123341" y="53095"/>
                    <a:pt x="121592" y="59196"/>
                    <a:pt x="118095" y="65075"/>
                  </a:cubicBezTo>
                  <a:cubicBezTo>
                    <a:pt x="114597" y="70954"/>
                    <a:pt x="107453" y="78135"/>
                    <a:pt x="96663" y="86618"/>
                  </a:cubicBezTo>
                  <a:cubicBezTo>
                    <a:pt x="89148" y="92571"/>
                    <a:pt x="84404" y="97352"/>
                    <a:pt x="82432" y="100961"/>
                  </a:cubicBezTo>
                  <a:cubicBezTo>
                    <a:pt x="80460" y="104570"/>
                    <a:pt x="79474" y="109277"/>
                    <a:pt x="79474" y="115081"/>
                  </a:cubicBezTo>
                  <a:lnTo>
                    <a:pt x="37058" y="115081"/>
                  </a:lnTo>
                  <a:lnTo>
                    <a:pt x="37058" y="110840"/>
                  </a:lnTo>
                  <a:cubicBezTo>
                    <a:pt x="37058" y="103622"/>
                    <a:pt x="37876" y="97762"/>
                    <a:pt x="39513" y="93259"/>
                  </a:cubicBezTo>
                  <a:cubicBezTo>
                    <a:pt x="41151" y="88757"/>
                    <a:pt x="43588" y="84646"/>
                    <a:pt x="46825" y="80925"/>
                  </a:cubicBezTo>
                  <a:cubicBezTo>
                    <a:pt x="50062" y="77205"/>
                    <a:pt x="57336" y="70656"/>
                    <a:pt x="68647" y="61280"/>
                  </a:cubicBezTo>
                  <a:cubicBezTo>
                    <a:pt x="74674" y="56369"/>
                    <a:pt x="77688" y="51867"/>
                    <a:pt x="77688" y="47774"/>
                  </a:cubicBezTo>
                  <a:cubicBezTo>
                    <a:pt x="77688" y="43681"/>
                    <a:pt x="76479" y="40500"/>
                    <a:pt x="74060" y="38230"/>
                  </a:cubicBezTo>
                  <a:cubicBezTo>
                    <a:pt x="71642" y="35961"/>
                    <a:pt x="67977" y="34826"/>
                    <a:pt x="63066" y="34826"/>
                  </a:cubicBezTo>
                  <a:cubicBezTo>
                    <a:pt x="57782" y="34826"/>
                    <a:pt x="53410" y="36575"/>
                    <a:pt x="49950" y="40072"/>
                  </a:cubicBezTo>
                  <a:cubicBezTo>
                    <a:pt x="46490" y="43570"/>
                    <a:pt x="44276" y="49671"/>
                    <a:pt x="43309" y="58378"/>
                  </a:cubicBezTo>
                  <a:lnTo>
                    <a:pt x="0" y="53020"/>
                  </a:lnTo>
                  <a:cubicBezTo>
                    <a:pt x="1488" y="37095"/>
                    <a:pt x="7274" y="24278"/>
                    <a:pt x="17357" y="14567"/>
                  </a:cubicBezTo>
                  <a:cubicBezTo>
                    <a:pt x="27440" y="4856"/>
                    <a:pt x="42899" y="0"/>
                    <a:pt x="63735" y="0"/>
                  </a:cubicBezTo>
                  <a:close/>
                </a:path>
              </a:pathLst>
            </a:cu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6600" kern="0">
                  <a:solidFill>
                    <a:srgbClr val="EEF2F9"/>
                  </a:solidFill>
                  <a:latin typeface="思源黑体 CN Light" panose="020b0300000000000000" charset="-122"/>
                </a:defRPr>
              </a:lvl1pPr>
            </a:lstStyle>
            <a:p>
              <a:endParaRPr lang="zh-CN" altLang="en-US"/>
            </a:p>
          </p:txBody>
        </p:sp>
        <p:sp>
          <p:nvSpPr>
            <p:cNvPr id="41" name="PA-文本框 36"/>
            <p:cNvSpPr txBox="1"/>
            <p:nvPr>
              <p:custDataLst>
                <p:tags r:id="rId3"/>
              </p:custDataLst>
            </p:nvPr>
          </p:nvSpPr>
          <p:spPr>
            <a:xfrm>
              <a:off x="1366458" y="2123384"/>
              <a:ext cx="2920411" cy="3940581"/>
            </a:xfrm>
            <a:custGeom>
              <a:rect l="l" t="t" r="r" b="b"/>
              <a:pathLst>
                <a:path w="123341" h="166427">
                  <a:moveTo>
                    <a:pt x="35607" y="126355"/>
                  </a:moveTo>
                  <a:lnTo>
                    <a:pt x="81036" y="126355"/>
                  </a:lnTo>
                  <a:lnTo>
                    <a:pt x="81036" y="166427"/>
                  </a:lnTo>
                  <a:lnTo>
                    <a:pt x="35607" y="166427"/>
                  </a:lnTo>
                  <a:close/>
                  <a:moveTo>
                    <a:pt x="63735" y="0"/>
                  </a:moveTo>
                  <a:cubicBezTo>
                    <a:pt x="79957" y="0"/>
                    <a:pt x="93054" y="3386"/>
                    <a:pt x="103026" y="10158"/>
                  </a:cubicBezTo>
                  <a:cubicBezTo>
                    <a:pt x="116569" y="19311"/>
                    <a:pt x="123341" y="31514"/>
                    <a:pt x="123341" y="46769"/>
                  </a:cubicBezTo>
                  <a:cubicBezTo>
                    <a:pt x="123341" y="53095"/>
                    <a:pt x="121592" y="59196"/>
                    <a:pt x="118095" y="65075"/>
                  </a:cubicBezTo>
                  <a:cubicBezTo>
                    <a:pt x="114597" y="70954"/>
                    <a:pt x="107453" y="78135"/>
                    <a:pt x="96663" y="86618"/>
                  </a:cubicBezTo>
                  <a:cubicBezTo>
                    <a:pt x="89148" y="92571"/>
                    <a:pt x="84404" y="97352"/>
                    <a:pt x="82432" y="100961"/>
                  </a:cubicBezTo>
                  <a:cubicBezTo>
                    <a:pt x="80460" y="104570"/>
                    <a:pt x="79474" y="109277"/>
                    <a:pt x="79474" y="115081"/>
                  </a:cubicBezTo>
                  <a:lnTo>
                    <a:pt x="37058" y="115081"/>
                  </a:lnTo>
                  <a:lnTo>
                    <a:pt x="37058" y="110840"/>
                  </a:lnTo>
                  <a:cubicBezTo>
                    <a:pt x="37058" y="103622"/>
                    <a:pt x="37876" y="97762"/>
                    <a:pt x="39513" y="93259"/>
                  </a:cubicBezTo>
                  <a:cubicBezTo>
                    <a:pt x="41151" y="88757"/>
                    <a:pt x="43588" y="84646"/>
                    <a:pt x="46825" y="80925"/>
                  </a:cubicBezTo>
                  <a:cubicBezTo>
                    <a:pt x="50062" y="77205"/>
                    <a:pt x="57336" y="70656"/>
                    <a:pt x="68647" y="61280"/>
                  </a:cubicBezTo>
                  <a:cubicBezTo>
                    <a:pt x="74674" y="56369"/>
                    <a:pt x="77688" y="51867"/>
                    <a:pt x="77688" y="47774"/>
                  </a:cubicBezTo>
                  <a:cubicBezTo>
                    <a:pt x="77688" y="43681"/>
                    <a:pt x="76479" y="40500"/>
                    <a:pt x="74060" y="38230"/>
                  </a:cubicBezTo>
                  <a:cubicBezTo>
                    <a:pt x="71642" y="35961"/>
                    <a:pt x="67977" y="34826"/>
                    <a:pt x="63066" y="34826"/>
                  </a:cubicBezTo>
                  <a:cubicBezTo>
                    <a:pt x="57782" y="34826"/>
                    <a:pt x="53410" y="36575"/>
                    <a:pt x="49950" y="40072"/>
                  </a:cubicBezTo>
                  <a:cubicBezTo>
                    <a:pt x="46490" y="43570"/>
                    <a:pt x="44276" y="49671"/>
                    <a:pt x="43309" y="58378"/>
                  </a:cubicBezTo>
                  <a:lnTo>
                    <a:pt x="0" y="53020"/>
                  </a:lnTo>
                  <a:cubicBezTo>
                    <a:pt x="1488" y="37095"/>
                    <a:pt x="7274" y="24278"/>
                    <a:pt x="17357" y="14567"/>
                  </a:cubicBezTo>
                  <a:cubicBezTo>
                    <a:pt x="27440" y="4856"/>
                    <a:pt x="42899" y="0"/>
                    <a:pt x="63735" y="0"/>
                  </a:cubicBezTo>
                  <a:close/>
                </a:path>
              </a:pathLst>
            </a:cu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6600" kern="0">
                  <a:solidFill>
                    <a:srgbClr val="EEF2F9"/>
                  </a:solidFill>
                  <a:latin typeface="思源黑体 CN Light" panose="020b0300000000000000" charset="-122"/>
                </a:defRPr>
              </a:lvl1pPr>
            </a:lstStyle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32055" y="1630680"/>
            <a:ext cx="7604624" cy="910590"/>
            <a:chOff x="3947295" y="1676400"/>
            <a:chExt cx="7604624" cy="910590"/>
          </a:xfrm>
        </p:grpSpPr>
        <p:grpSp>
          <p:nvGrpSpPr>
            <p:cNvPr id="7" name="组合 6"/>
            <p:cNvGrpSpPr/>
            <p:nvPr/>
          </p:nvGrpSpPr>
          <p:grpSpPr>
            <a:xfrm>
              <a:off x="3947295" y="1676400"/>
              <a:ext cx="1200018" cy="910590"/>
              <a:chOff x="5121950" y="1500572"/>
              <a:chExt cx="1200018" cy="910590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5121950" y="1500572"/>
                <a:ext cx="1200018" cy="910590"/>
                <a:chOff x="1230761" y="1639035"/>
                <a:chExt cx="1265517" cy="960291"/>
              </a:xfrm>
            </p:grpSpPr>
            <p:grpSp>
              <p:nvGrpSpPr>
                <p:cNvPr id="44" name="组合 43"/>
                <p:cNvGrpSpPr/>
                <p:nvPr/>
              </p:nvGrpSpPr>
              <p:grpSpPr>
                <a:xfrm>
                  <a:off x="1230761" y="1639035"/>
                  <a:ext cx="1265517" cy="960291"/>
                  <a:chOff x="777244" y="2612312"/>
                  <a:chExt cx="773663" cy="2945290"/>
                </a:xfrm>
              </p:grpSpPr>
              <p:sp>
                <p:nvSpPr>
                  <p:cNvPr id="48" name="箭头: 五边形 43"/>
                  <p:cNvSpPr/>
                  <p:nvPr/>
                </p:nvSpPr>
                <p:spPr>
                  <a:xfrm>
                    <a:off x="777244" y="2612312"/>
                    <a:ext cx="773663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  <p:sp>
                <p:nvSpPr>
                  <p:cNvPr id="49" name="箭头: 五边形 44"/>
                  <p:cNvSpPr/>
                  <p:nvPr/>
                </p:nvSpPr>
                <p:spPr>
                  <a:xfrm>
                    <a:off x="784021" y="2621045"/>
                    <a:ext cx="766886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</p:grpSp>
            <p:sp>
              <p:nvSpPr>
                <p:cNvPr id="45" name="椭圆 44"/>
                <p:cNvSpPr/>
                <p:nvPr/>
              </p:nvSpPr>
              <p:spPr>
                <a:xfrm>
                  <a:off x="1309894" y="1705584"/>
                  <a:ext cx="824346" cy="824346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>
                  <a:innerShdw dist="50800" dir="18900000">
                    <a:prstClr val="black">
                      <a:alpha val="9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0" name="矩形 49"/>
              <p:cNvSpPr/>
              <p:nvPr/>
            </p:nvSpPr>
            <p:spPr>
              <a:xfrm>
                <a:off x="5401037" y="1694257"/>
                <a:ext cx="32092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u="sng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rPr>
                  <a:t>1</a:t>
                </a:r>
                <a:endParaRPr lang="zh-CN" altLang="en-US" sz="28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5292092" y="1744178"/>
              <a:ext cx="6259827" cy="777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  <p:sp>
          <p:nvSpPr>
            <p:cNvPr id="8" name="箭头: V 形 7"/>
            <p:cNvSpPr/>
            <p:nvPr/>
          </p:nvSpPr>
          <p:spPr>
            <a:xfrm>
              <a:off x="4846183" y="1954078"/>
              <a:ext cx="205218" cy="418272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innerShdw dist="381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866671" y="3048000"/>
            <a:ext cx="7604624" cy="910590"/>
            <a:chOff x="3947295" y="1676400"/>
            <a:chExt cx="7604624" cy="910590"/>
          </a:xfrm>
        </p:grpSpPr>
        <p:grpSp>
          <p:nvGrpSpPr>
            <p:cNvPr id="59" name="组合 58"/>
            <p:cNvGrpSpPr/>
            <p:nvPr/>
          </p:nvGrpSpPr>
          <p:grpSpPr>
            <a:xfrm>
              <a:off x="3947295" y="1676400"/>
              <a:ext cx="1200018" cy="910590"/>
              <a:chOff x="5121950" y="1500572"/>
              <a:chExt cx="1200018" cy="910590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5121950" y="1500572"/>
                <a:ext cx="1200018" cy="910590"/>
                <a:chOff x="1230761" y="1639035"/>
                <a:chExt cx="1265517" cy="960291"/>
              </a:xfrm>
            </p:grpSpPr>
            <p:grpSp>
              <p:nvGrpSpPr>
                <p:cNvPr id="64" name="组合 63"/>
                <p:cNvGrpSpPr/>
                <p:nvPr/>
              </p:nvGrpSpPr>
              <p:grpSpPr>
                <a:xfrm>
                  <a:off x="1230761" y="1639035"/>
                  <a:ext cx="1265517" cy="960291"/>
                  <a:chOff x="777244" y="2612312"/>
                  <a:chExt cx="773663" cy="2945290"/>
                </a:xfrm>
              </p:grpSpPr>
              <p:sp>
                <p:nvSpPr>
                  <p:cNvPr id="66" name="箭头: 五边形 43"/>
                  <p:cNvSpPr/>
                  <p:nvPr/>
                </p:nvSpPr>
                <p:spPr>
                  <a:xfrm>
                    <a:off x="777244" y="2612312"/>
                    <a:ext cx="773663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  <p:sp>
                <p:nvSpPr>
                  <p:cNvPr id="67" name="箭头: 五边形 44"/>
                  <p:cNvSpPr/>
                  <p:nvPr/>
                </p:nvSpPr>
                <p:spPr>
                  <a:xfrm>
                    <a:off x="784021" y="2621045"/>
                    <a:ext cx="766886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</p:grpSp>
            <p:sp>
              <p:nvSpPr>
                <p:cNvPr id="65" name="椭圆 64"/>
                <p:cNvSpPr/>
                <p:nvPr/>
              </p:nvSpPr>
              <p:spPr>
                <a:xfrm>
                  <a:off x="1309894" y="1705584"/>
                  <a:ext cx="824346" cy="824346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>
                  <a:innerShdw dist="50800" dir="18900000">
                    <a:prstClr val="black">
                      <a:alpha val="9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3" name="矩形 62"/>
              <p:cNvSpPr/>
              <p:nvPr/>
            </p:nvSpPr>
            <p:spPr>
              <a:xfrm>
                <a:off x="5401037" y="1694257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u="sng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rPr>
                  <a:t>2</a:t>
                </a:r>
                <a:endParaRPr lang="zh-CN" altLang="en-US" sz="28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5292092" y="1744178"/>
              <a:ext cx="6259827" cy="777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  <p:sp>
          <p:nvSpPr>
            <p:cNvPr id="61" name="箭头: V 形 60"/>
            <p:cNvSpPr/>
            <p:nvPr/>
          </p:nvSpPr>
          <p:spPr>
            <a:xfrm>
              <a:off x="4846183" y="1954078"/>
              <a:ext cx="205218" cy="418272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innerShdw dist="381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094916" y="4222590"/>
            <a:ext cx="7604624" cy="910590"/>
            <a:chOff x="3947295" y="1676400"/>
            <a:chExt cx="7604624" cy="910590"/>
          </a:xfrm>
        </p:grpSpPr>
        <p:grpSp>
          <p:nvGrpSpPr>
            <p:cNvPr id="69" name="组合 68"/>
            <p:cNvGrpSpPr/>
            <p:nvPr/>
          </p:nvGrpSpPr>
          <p:grpSpPr>
            <a:xfrm>
              <a:off x="3947295" y="1676400"/>
              <a:ext cx="1200018" cy="910590"/>
              <a:chOff x="5121950" y="1500572"/>
              <a:chExt cx="1200018" cy="910590"/>
            </a:xfrm>
          </p:grpSpPr>
          <p:grpSp>
            <p:nvGrpSpPr>
              <p:cNvPr id="72" name="组合 71"/>
              <p:cNvGrpSpPr/>
              <p:nvPr/>
            </p:nvGrpSpPr>
            <p:grpSpPr>
              <a:xfrm>
                <a:off x="5121950" y="1500572"/>
                <a:ext cx="1200018" cy="910590"/>
                <a:chOff x="1230761" y="1639035"/>
                <a:chExt cx="1265517" cy="960291"/>
              </a:xfrm>
            </p:grpSpPr>
            <p:grpSp>
              <p:nvGrpSpPr>
                <p:cNvPr id="74" name="组合 73"/>
                <p:cNvGrpSpPr/>
                <p:nvPr/>
              </p:nvGrpSpPr>
              <p:grpSpPr>
                <a:xfrm>
                  <a:off x="1230761" y="1639035"/>
                  <a:ext cx="1265517" cy="960291"/>
                  <a:chOff x="777244" y="2612312"/>
                  <a:chExt cx="773663" cy="2945290"/>
                </a:xfrm>
              </p:grpSpPr>
              <p:sp>
                <p:nvSpPr>
                  <p:cNvPr id="76" name="箭头: 五边形 43"/>
                  <p:cNvSpPr/>
                  <p:nvPr/>
                </p:nvSpPr>
                <p:spPr>
                  <a:xfrm>
                    <a:off x="777244" y="2612312"/>
                    <a:ext cx="773663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  <p:sp>
                <p:nvSpPr>
                  <p:cNvPr id="77" name="箭头: 五边形 44"/>
                  <p:cNvSpPr/>
                  <p:nvPr/>
                </p:nvSpPr>
                <p:spPr>
                  <a:xfrm>
                    <a:off x="784021" y="2621045"/>
                    <a:ext cx="766886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</p:grpSp>
            <p:sp>
              <p:nvSpPr>
                <p:cNvPr id="75" name="椭圆 74"/>
                <p:cNvSpPr/>
                <p:nvPr/>
              </p:nvSpPr>
              <p:spPr>
                <a:xfrm>
                  <a:off x="1309894" y="1705584"/>
                  <a:ext cx="824346" cy="824346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>
                  <a:innerShdw dist="50800" dir="18900000">
                    <a:prstClr val="black">
                      <a:alpha val="9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矩形 72"/>
              <p:cNvSpPr/>
              <p:nvPr/>
            </p:nvSpPr>
            <p:spPr>
              <a:xfrm>
                <a:off x="5401037" y="1694257"/>
                <a:ext cx="37542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u="sng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rPr>
                  <a:t>3</a:t>
                </a:r>
                <a:endParaRPr lang="zh-CN" altLang="en-US" sz="28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5292092" y="1744178"/>
              <a:ext cx="6259827" cy="777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  <p:sp>
          <p:nvSpPr>
            <p:cNvPr id="71" name="箭头: V 形 70"/>
            <p:cNvSpPr/>
            <p:nvPr/>
          </p:nvSpPr>
          <p:spPr>
            <a:xfrm>
              <a:off x="4846183" y="1954078"/>
              <a:ext cx="205218" cy="418272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innerShdw dist="381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304738" y="5373210"/>
            <a:ext cx="7604624" cy="910590"/>
            <a:chOff x="3947295" y="1676400"/>
            <a:chExt cx="7604624" cy="910590"/>
          </a:xfrm>
        </p:grpSpPr>
        <p:grpSp>
          <p:nvGrpSpPr>
            <p:cNvPr id="79" name="组合 78"/>
            <p:cNvGrpSpPr/>
            <p:nvPr/>
          </p:nvGrpSpPr>
          <p:grpSpPr>
            <a:xfrm>
              <a:off x="3947295" y="1676400"/>
              <a:ext cx="1200018" cy="910590"/>
              <a:chOff x="5121950" y="1500572"/>
              <a:chExt cx="1200018" cy="910590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5121950" y="1500572"/>
                <a:ext cx="1200018" cy="910590"/>
                <a:chOff x="1230761" y="1639035"/>
                <a:chExt cx="1265517" cy="960291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1230761" y="1639035"/>
                  <a:ext cx="1265517" cy="960291"/>
                  <a:chOff x="777244" y="2612312"/>
                  <a:chExt cx="773663" cy="2945290"/>
                </a:xfrm>
              </p:grpSpPr>
              <p:sp>
                <p:nvSpPr>
                  <p:cNvPr id="87" name="箭头: 五边形 43"/>
                  <p:cNvSpPr/>
                  <p:nvPr/>
                </p:nvSpPr>
                <p:spPr>
                  <a:xfrm>
                    <a:off x="777244" y="2612312"/>
                    <a:ext cx="773663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  <p:sp>
                <p:nvSpPr>
                  <p:cNvPr id="98" name="箭头: 五边形 44"/>
                  <p:cNvSpPr/>
                  <p:nvPr/>
                </p:nvSpPr>
                <p:spPr>
                  <a:xfrm>
                    <a:off x="784021" y="2621045"/>
                    <a:ext cx="766886" cy="29365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rgbClr val="EEF2F9"/>
                      </a:solidFill>
                      <a:latin typeface="思源黑体 CN Light" panose="020b0300000000000000" charset="-122"/>
                    </a:endParaRPr>
                  </a:p>
                </p:txBody>
              </p:sp>
            </p:grpSp>
            <p:sp>
              <p:nvSpPr>
                <p:cNvPr id="86" name="椭圆 85"/>
                <p:cNvSpPr/>
                <p:nvPr/>
              </p:nvSpPr>
              <p:spPr>
                <a:xfrm>
                  <a:off x="1309894" y="1705584"/>
                  <a:ext cx="824346" cy="824346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>
                  <a:innerShdw dist="50800" dir="18900000">
                    <a:prstClr val="black">
                      <a:alpha val="9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4" name="矩形 83"/>
              <p:cNvSpPr/>
              <p:nvPr/>
            </p:nvSpPr>
            <p:spPr>
              <a:xfrm>
                <a:off x="5401037" y="1694257"/>
                <a:ext cx="3642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800" u="sng">
                    <a:solidFill>
                      <a:schemeClr val="bg1"/>
                    </a:solidFill>
                    <a:latin typeface="Impact" panose="020b0806030902050204" pitchFamily="34" charset="0"/>
                    <a:cs typeface="Arial" panose="020b0604020202020204" pitchFamily="34" charset="0"/>
                  </a:rPr>
                  <a:t>4</a:t>
                </a:r>
                <a:endParaRPr lang="zh-CN" altLang="en-US" sz="2800" u="sng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0" name="矩形 79"/>
            <p:cNvSpPr/>
            <p:nvPr/>
          </p:nvSpPr>
          <p:spPr>
            <a:xfrm>
              <a:off x="5292092" y="1744178"/>
              <a:ext cx="6259827" cy="777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chemeClr val="accent5">
                      <a:lumMod val="50000"/>
                    </a:schemeClr>
                  </a:solidFill>
                </a:rPr>
                <a:t>讲解自己的详细工作要突出思路和重点，不一定在语言表达上涉及太多细节。</a:t>
              </a:r>
            </a:p>
          </p:txBody>
        </p:sp>
        <p:sp>
          <p:nvSpPr>
            <p:cNvPr id="81" name="箭头: V 形 80"/>
            <p:cNvSpPr/>
            <p:nvPr/>
          </p:nvSpPr>
          <p:spPr>
            <a:xfrm>
              <a:off x="4846183" y="1954078"/>
              <a:ext cx="205218" cy="418272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innerShdw dist="381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3" name="组合 62"/>
          <p:cNvGrpSpPr/>
          <p:nvPr/>
        </p:nvGrpSpPr>
        <p:grpSpPr>
          <a:xfrm>
            <a:off x="1138987" y="1128434"/>
            <a:ext cx="5314317" cy="802833"/>
            <a:chOff x="1322009" y="1611630"/>
            <a:chExt cx="5314317" cy="802833"/>
          </a:xfrm>
        </p:grpSpPr>
        <p:grpSp>
          <p:nvGrpSpPr>
            <p:cNvPr id="57" name="组合 56"/>
            <p:cNvGrpSpPr/>
            <p:nvPr/>
          </p:nvGrpSpPr>
          <p:grpSpPr>
            <a:xfrm>
              <a:off x="1322009" y="1611630"/>
              <a:ext cx="5314317" cy="802833"/>
              <a:chOff x="1322009" y="1611630"/>
              <a:chExt cx="5314317" cy="802833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322009" y="1659363"/>
                <a:ext cx="5314317" cy="755100"/>
                <a:chOff x="906762" y="2629439"/>
                <a:chExt cx="1007842" cy="1007842"/>
              </a:xfrm>
            </p:grpSpPr>
            <p:sp>
              <p:nvSpPr>
                <p:cNvPr id="52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5" name="矩形 54"/>
              <p:cNvSpPr/>
              <p:nvPr/>
            </p:nvSpPr>
            <p:spPr>
              <a:xfrm>
                <a:off x="1431737" y="1611630"/>
                <a:ext cx="749246" cy="80283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>
                <a:off x="1386017" y="1611630"/>
                <a:ext cx="45720" cy="47733"/>
              </a:xfrm>
              <a:prstGeom prst="triangle">
                <a:avLst>
                  <a:gd name="adj" fmla="val 100000"/>
                </a:avLst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1505636" y="17206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spc="-15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559109" y="1723352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前  言</a:t>
              </a: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6206835" y="1969357"/>
              <a:ext cx="256311" cy="135112"/>
              <a:chOff x="6241471" y="1932852"/>
              <a:chExt cx="407107" cy="214603"/>
            </a:xfrm>
          </p:grpSpPr>
          <p:sp>
            <p:nvSpPr>
              <p:cNvPr id="60" name="等腰三角形 59"/>
              <p:cNvSpPr/>
              <p:nvPr/>
            </p:nvSpPr>
            <p:spPr>
              <a:xfrm rot="5400000">
                <a:off x="6226671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等腰三角形 60"/>
              <p:cNvSpPr/>
              <p:nvPr/>
            </p:nvSpPr>
            <p:spPr>
              <a:xfrm rot="5400000">
                <a:off x="6448775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1138987" y="2192087"/>
            <a:ext cx="5314317" cy="802833"/>
            <a:chOff x="1322009" y="1611630"/>
            <a:chExt cx="5314317" cy="802833"/>
          </a:xfrm>
        </p:grpSpPr>
        <p:grpSp>
          <p:nvGrpSpPr>
            <p:cNvPr id="65" name="组合 64"/>
            <p:cNvGrpSpPr/>
            <p:nvPr/>
          </p:nvGrpSpPr>
          <p:grpSpPr>
            <a:xfrm>
              <a:off x="1322009" y="1611630"/>
              <a:ext cx="5314317" cy="802833"/>
              <a:chOff x="1322009" y="1611630"/>
              <a:chExt cx="5314317" cy="802833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1322009" y="1659363"/>
                <a:ext cx="5314317" cy="755100"/>
                <a:chOff x="906762" y="2629439"/>
                <a:chExt cx="1007842" cy="1007842"/>
              </a:xfrm>
            </p:grpSpPr>
            <p:sp>
              <p:nvSpPr>
                <p:cNvPr id="74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2" name="矩形 71"/>
              <p:cNvSpPr/>
              <p:nvPr/>
            </p:nvSpPr>
            <p:spPr>
              <a:xfrm>
                <a:off x="1431737" y="1611630"/>
                <a:ext cx="749246" cy="80283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>
                <a:off x="1386017" y="1611630"/>
                <a:ext cx="45720" cy="47733"/>
              </a:xfrm>
              <a:prstGeom prst="triangle">
                <a:avLst>
                  <a:gd name="adj" fmla="val 100000"/>
                </a:avLst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1505636" y="17206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spc="-15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2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2559109" y="1723352"/>
              <a:ext cx="22365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资料与方法</a:t>
              </a: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6206835" y="1969357"/>
              <a:ext cx="256311" cy="135112"/>
              <a:chOff x="6241471" y="1932852"/>
              <a:chExt cx="407107" cy="214603"/>
            </a:xfrm>
          </p:grpSpPr>
          <p:sp>
            <p:nvSpPr>
              <p:cNvPr id="69" name="等腰三角形 68"/>
              <p:cNvSpPr/>
              <p:nvPr/>
            </p:nvSpPr>
            <p:spPr>
              <a:xfrm rot="5400000">
                <a:off x="6226671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5400000">
                <a:off x="6448775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1138987" y="3255740"/>
            <a:ext cx="5314317" cy="802833"/>
            <a:chOff x="1322009" y="1611630"/>
            <a:chExt cx="5314317" cy="802833"/>
          </a:xfrm>
        </p:grpSpPr>
        <p:grpSp>
          <p:nvGrpSpPr>
            <p:cNvPr id="78" name="组合 77"/>
            <p:cNvGrpSpPr/>
            <p:nvPr/>
          </p:nvGrpSpPr>
          <p:grpSpPr>
            <a:xfrm>
              <a:off x="1322009" y="1611630"/>
              <a:ext cx="5314317" cy="802833"/>
              <a:chOff x="1322009" y="1611630"/>
              <a:chExt cx="5314317" cy="802833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1322009" y="1659363"/>
                <a:ext cx="5314317" cy="755100"/>
                <a:chOff x="906762" y="2629439"/>
                <a:chExt cx="1007842" cy="1007842"/>
              </a:xfrm>
            </p:grpSpPr>
            <p:sp>
              <p:nvSpPr>
                <p:cNvPr id="87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5" name="矩形 84"/>
              <p:cNvSpPr/>
              <p:nvPr/>
            </p:nvSpPr>
            <p:spPr>
              <a:xfrm>
                <a:off x="1431737" y="1611630"/>
                <a:ext cx="749246" cy="80283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>
                <a:off x="1386017" y="1611630"/>
                <a:ext cx="45720" cy="47733"/>
              </a:xfrm>
              <a:prstGeom prst="triangle">
                <a:avLst>
                  <a:gd name="adj" fmla="val 100000"/>
                </a:avLst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505636" y="17206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spc="-15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2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2559109" y="1723352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结  果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6206835" y="1969357"/>
              <a:ext cx="256311" cy="135112"/>
              <a:chOff x="6241471" y="1932852"/>
              <a:chExt cx="407107" cy="214603"/>
            </a:xfrm>
          </p:grpSpPr>
          <p:sp>
            <p:nvSpPr>
              <p:cNvPr id="82" name="等腰三角形 81"/>
              <p:cNvSpPr/>
              <p:nvPr/>
            </p:nvSpPr>
            <p:spPr>
              <a:xfrm rot="5400000">
                <a:off x="6226671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等腰三角形 82"/>
              <p:cNvSpPr/>
              <p:nvPr/>
            </p:nvSpPr>
            <p:spPr>
              <a:xfrm rot="5400000">
                <a:off x="6448775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1138987" y="4319393"/>
            <a:ext cx="5314317" cy="802833"/>
            <a:chOff x="1322009" y="1611630"/>
            <a:chExt cx="5314317" cy="802833"/>
          </a:xfrm>
        </p:grpSpPr>
        <p:grpSp>
          <p:nvGrpSpPr>
            <p:cNvPr id="91" name="组合 90"/>
            <p:cNvGrpSpPr/>
            <p:nvPr/>
          </p:nvGrpSpPr>
          <p:grpSpPr>
            <a:xfrm>
              <a:off x="1322009" y="1611630"/>
              <a:ext cx="5314317" cy="802833"/>
              <a:chOff x="1322009" y="1611630"/>
              <a:chExt cx="5314317" cy="802833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1322009" y="1659363"/>
                <a:ext cx="5314317" cy="755100"/>
                <a:chOff x="906762" y="2629439"/>
                <a:chExt cx="1007842" cy="1007842"/>
              </a:xfrm>
            </p:grpSpPr>
            <p:sp>
              <p:nvSpPr>
                <p:cNvPr id="100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8" name="矩形 97"/>
              <p:cNvSpPr/>
              <p:nvPr/>
            </p:nvSpPr>
            <p:spPr>
              <a:xfrm>
                <a:off x="1431737" y="1611630"/>
                <a:ext cx="749246" cy="80283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等腰三角形 98"/>
              <p:cNvSpPr/>
              <p:nvPr/>
            </p:nvSpPr>
            <p:spPr>
              <a:xfrm>
                <a:off x="1386017" y="1611630"/>
                <a:ext cx="45720" cy="47733"/>
              </a:xfrm>
              <a:prstGeom prst="triangle">
                <a:avLst>
                  <a:gd name="adj" fmla="val 100000"/>
                </a:avLst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2" name="文本框 91"/>
            <p:cNvSpPr txBox="1"/>
            <p:nvPr/>
          </p:nvSpPr>
          <p:spPr>
            <a:xfrm>
              <a:off x="1505636" y="17206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spc="-15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2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559109" y="1723352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讨  论</a:t>
              </a:r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6206835" y="1969357"/>
              <a:ext cx="256311" cy="135112"/>
              <a:chOff x="6241471" y="1932852"/>
              <a:chExt cx="407107" cy="214603"/>
            </a:xfrm>
          </p:grpSpPr>
          <p:sp>
            <p:nvSpPr>
              <p:cNvPr id="95" name="等腰三角形 94"/>
              <p:cNvSpPr/>
              <p:nvPr/>
            </p:nvSpPr>
            <p:spPr>
              <a:xfrm rot="5400000">
                <a:off x="6226671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等腰三角形 95"/>
              <p:cNvSpPr/>
              <p:nvPr/>
            </p:nvSpPr>
            <p:spPr>
              <a:xfrm rot="5400000">
                <a:off x="6448775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1138987" y="5383047"/>
            <a:ext cx="5314317" cy="802833"/>
            <a:chOff x="1322009" y="1611630"/>
            <a:chExt cx="5314317" cy="802833"/>
          </a:xfrm>
        </p:grpSpPr>
        <p:grpSp>
          <p:nvGrpSpPr>
            <p:cNvPr id="104" name="组合 103"/>
            <p:cNvGrpSpPr/>
            <p:nvPr/>
          </p:nvGrpSpPr>
          <p:grpSpPr>
            <a:xfrm>
              <a:off x="1322009" y="1611630"/>
              <a:ext cx="5314317" cy="802833"/>
              <a:chOff x="1322009" y="1611630"/>
              <a:chExt cx="5314317" cy="802833"/>
            </a:xfrm>
          </p:grpSpPr>
          <p:grpSp>
            <p:nvGrpSpPr>
              <p:cNvPr id="110" name="组合 109"/>
              <p:cNvGrpSpPr/>
              <p:nvPr/>
            </p:nvGrpSpPr>
            <p:grpSpPr>
              <a:xfrm>
                <a:off x="1322009" y="1659363"/>
                <a:ext cx="5314317" cy="755100"/>
                <a:chOff x="906762" y="2629439"/>
                <a:chExt cx="1007842" cy="1007842"/>
              </a:xfrm>
            </p:grpSpPr>
            <p:sp>
              <p:nvSpPr>
                <p:cNvPr id="113" name="↖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↘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5000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1"/>
                <p:cNvSpPr/>
                <p:nvPr/>
              </p:nvSpPr>
              <p:spPr>
                <a:xfrm>
                  <a:off x="906762" y="2629439"/>
                  <a:ext cx="1007842" cy="1007842"/>
                </a:xfrm>
                <a:prstGeom prst="round2DiagRect">
                  <a:avLst>
                    <a:gd name="adj1" fmla="val 0"/>
                    <a:gd name="adj2" fmla="val 0"/>
                  </a:avLst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EEF2F9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1" name="矩形 110"/>
              <p:cNvSpPr/>
              <p:nvPr/>
            </p:nvSpPr>
            <p:spPr>
              <a:xfrm>
                <a:off x="1431737" y="1611630"/>
                <a:ext cx="749246" cy="80283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>
                <a:off x="1386017" y="1611630"/>
                <a:ext cx="45720" cy="47733"/>
              </a:xfrm>
              <a:prstGeom prst="triangle">
                <a:avLst>
                  <a:gd name="adj" fmla="val 100000"/>
                </a:avLst>
              </a:prstGeom>
              <a:solidFill>
                <a:srgbClr val="1B45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5" name="文本框 104"/>
            <p:cNvSpPr txBox="1"/>
            <p:nvPr/>
          </p:nvSpPr>
          <p:spPr>
            <a:xfrm>
              <a:off x="1505636" y="1720658"/>
              <a:ext cx="601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spc="-15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3200" b="1" spc="-1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2559109" y="1723352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结  论</a:t>
              </a: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6206835" y="1969357"/>
              <a:ext cx="256311" cy="135112"/>
              <a:chOff x="6241471" y="1932852"/>
              <a:chExt cx="407107" cy="214603"/>
            </a:xfrm>
          </p:grpSpPr>
          <p:sp>
            <p:nvSpPr>
              <p:cNvPr id="108" name="等腰三角形 107"/>
              <p:cNvSpPr/>
              <p:nvPr/>
            </p:nvSpPr>
            <p:spPr>
              <a:xfrm rot="5400000">
                <a:off x="6226671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等腰三角形 108"/>
              <p:cNvSpPr/>
              <p:nvPr/>
            </p:nvSpPr>
            <p:spPr>
              <a:xfrm rot="5400000">
                <a:off x="6448775" y="1947652"/>
                <a:ext cx="214603" cy="185003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6" name="文本框 115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666400" y="2684926"/>
            <a:ext cx="2536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4400">
              <a:cs typeface="+mn-ea"/>
              <a:sym typeface="+mn-lt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9136380" y="3375653"/>
            <a:ext cx="952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目 录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9" name="任意多边形: 形状 118"/>
          <p:cNvSpPr/>
          <p:nvPr/>
        </p:nvSpPr>
        <p:spPr>
          <a:xfrm>
            <a:off x="8221980" y="2278380"/>
            <a:ext cx="2209800" cy="2506980"/>
          </a:xfrm>
          <a:custGeom>
            <a:gdLst>
              <a:gd name="connsiteX0" fmla="*/ 0 w 2209800"/>
              <a:gd name="connsiteY0" fmla="*/ 434340 h 2506980"/>
              <a:gd name="connsiteX1" fmla="*/ 0 w 2209800"/>
              <a:gd name="connsiteY1" fmla="*/ 0 h 2506980"/>
              <a:gd name="connsiteX2" fmla="*/ 2209800 w 2209800"/>
              <a:gd name="connsiteY2" fmla="*/ 0 h 2506980"/>
              <a:gd name="connsiteX3" fmla="*/ 2209800 w 2209800"/>
              <a:gd name="connsiteY3" fmla="*/ 2506980 h 2506980"/>
              <a:gd name="connsiteX4" fmla="*/ 1950720 w 2209800"/>
              <a:gd name="connsiteY4" fmla="*/ 2506980 h 250698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506980">
                <a:moveTo>
                  <a:pt x="0" y="434340"/>
                </a:moveTo>
                <a:lnTo>
                  <a:pt x="0" y="0"/>
                </a:lnTo>
                <a:lnTo>
                  <a:pt x="2209800" y="0"/>
                </a:lnTo>
                <a:lnTo>
                  <a:pt x="2209800" y="2506980"/>
                </a:lnTo>
                <a:lnTo>
                  <a:pt x="1950720" y="2506980"/>
                </a:lnTo>
              </a:path>
            </a:pathLst>
          </a:custGeom>
          <a:noFill/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iconfont-11253-5327384"/>
          <p:cNvSpPr>
            <a:spLocks noChangeAspect="1"/>
          </p:cNvSpPr>
          <p:nvPr/>
        </p:nvSpPr>
        <p:spPr bwMode="auto">
          <a:xfrm>
            <a:off x="7545485" y="3743091"/>
            <a:ext cx="2287651" cy="1524944"/>
          </a:xfrm>
          <a:custGeom>
            <a:gdLst>
              <a:gd name="T0" fmla="*/ 9997 w 9997"/>
              <a:gd name="T1" fmla="*/ 1668 h 6664"/>
              <a:gd name="T2" fmla="*/ 9902 w 9997"/>
              <a:gd name="T3" fmla="*/ 1803 h 6664"/>
              <a:gd name="T4" fmla="*/ 5041 w 9997"/>
              <a:gd name="T5" fmla="*/ 3331 h 6664"/>
              <a:gd name="T6" fmla="*/ 4997 w 9997"/>
              <a:gd name="T7" fmla="*/ 3336 h 6664"/>
              <a:gd name="T8" fmla="*/ 4953 w 9997"/>
              <a:gd name="T9" fmla="*/ 3331 h 6664"/>
              <a:gd name="T10" fmla="*/ 2123 w 9997"/>
              <a:gd name="T11" fmla="*/ 2436 h 6664"/>
              <a:gd name="T12" fmla="*/ 1816 w 9997"/>
              <a:gd name="T13" fmla="*/ 2919 h 6664"/>
              <a:gd name="T14" fmla="*/ 1668 w 9997"/>
              <a:gd name="T15" fmla="*/ 3694 h 6664"/>
              <a:gd name="T16" fmla="*/ 1941 w 9997"/>
              <a:gd name="T17" fmla="*/ 4167 h 6664"/>
              <a:gd name="T18" fmla="*/ 1690 w 9997"/>
              <a:gd name="T19" fmla="*/ 4631 h 6664"/>
              <a:gd name="T20" fmla="*/ 1941 w 9997"/>
              <a:gd name="T21" fmla="*/ 6509 h 6664"/>
              <a:gd name="T22" fmla="*/ 1906 w 9997"/>
              <a:gd name="T23" fmla="*/ 6617 h 6664"/>
              <a:gd name="T24" fmla="*/ 1802 w 9997"/>
              <a:gd name="T25" fmla="*/ 6664 h 6664"/>
              <a:gd name="T26" fmla="*/ 970 w 9997"/>
              <a:gd name="T27" fmla="*/ 6664 h 6664"/>
              <a:gd name="T28" fmla="*/ 866 w 9997"/>
              <a:gd name="T29" fmla="*/ 6617 h 6664"/>
              <a:gd name="T30" fmla="*/ 831 w 9997"/>
              <a:gd name="T31" fmla="*/ 6509 h 6664"/>
              <a:gd name="T32" fmla="*/ 1085 w 9997"/>
              <a:gd name="T33" fmla="*/ 4630 h 6664"/>
              <a:gd name="T34" fmla="*/ 833 w 9997"/>
              <a:gd name="T35" fmla="*/ 4167 h 6664"/>
              <a:gd name="T36" fmla="*/ 1116 w 9997"/>
              <a:gd name="T37" fmla="*/ 3685 h 6664"/>
              <a:gd name="T38" fmla="*/ 1542 w 9997"/>
              <a:gd name="T39" fmla="*/ 2253 h 6664"/>
              <a:gd name="T40" fmla="*/ 95 w 9997"/>
              <a:gd name="T41" fmla="*/ 1803 h 6664"/>
              <a:gd name="T42" fmla="*/ 0 w 9997"/>
              <a:gd name="T43" fmla="*/ 1668 h 6664"/>
              <a:gd name="T44" fmla="*/ 95 w 9997"/>
              <a:gd name="T45" fmla="*/ 1533 h 6664"/>
              <a:gd name="T46" fmla="*/ 4956 w 9997"/>
              <a:gd name="T47" fmla="*/ 5 h 6664"/>
              <a:gd name="T48" fmla="*/ 5000 w 9997"/>
              <a:gd name="T49" fmla="*/ 0 h 6664"/>
              <a:gd name="T50" fmla="*/ 5043 w 9997"/>
              <a:gd name="T51" fmla="*/ 5 h 6664"/>
              <a:gd name="T52" fmla="*/ 9902 w 9997"/>
              <a:gd name="T53" fmla="*/ 1533 h 6664"/>
              <a:gd name="T54" fmla="*/ 9997 w 9997"/>
              <a:gd name="T55" fmla="*/ 1668 h 6664"/>
              <a:gd name="T56" fmla="*/ 7697 w 9997"/>
              <a:gd name="T57" fmla="*/ 3074 h 6664"/>
              <a:gd name="T58" fmla="*/ 7776 w 9997"/>
              <a:gd name="T59" fmla="*/ 4446 h 6664"/>
              <a:gd name="T60" fmla="*/ 7420 w 9997"/>
              <a:gd name="T61" fmla="*/ 5002 h 6664"/>
              <a:gd name="T62" fmla="*/ 6399 w 9997"/>
              <a:gd name="T63" fmla="*/ 5408 h 6664"/>
              <a:gd name="T64" fmla="*/ 4998 w 9997"/>
              <a:gd name="T65" fmla="*/ 5558 h 6664"/>
              <a:gd name="T66" fmla="*/ 3597 w 9997"/>
              <a:gd name="T67" fmla="*/ 5408 h 6664"/>
              <a:gd name="T68" fmla="*/ 2577 w 9997"/>
              <a:gd name="T69" fmla="*/ 5002 h 6664"/>
              <a:gd name="T70" fmla="*/ 2221 w 9997"/>
              <a:gd name="T71" fmla="*/ 4446 h 6664"/>
              <a:gd name="T72" fmla="*/ 2299 w 9997"/>
              <a:gd name="T73" fmla="*/ 3074 h 6664"/>
              <a:gd name="T74" fmla="*/ 4791 w 9997"/>
              <a:gd name="T75" fmla="*/ 3861 h 6664"/>
              <a:gd name="T76" fmla="*/ 4999 w 9997"/>
              <a:gd name="T77" fmla="*/ 3891 h 6664"/>
              <a:gd name="T78" fmla="*/ 5208 w 9997"/>
              <a:gd name="T79" fmla="*/ 3861 h 6664"/>
              <a:gd name="T80" fmla="*/ 7697 w 9997"/>
              <a:gd name="T81" fmla="*/ 3074 h 666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997" h="6664">
                <a:moveTo>
                  <a:pt x="9997" y="1668"/>
                </a:moveTo>
                <a:cubicBezTo>
                  <a:pt x="9997" y="1734"/>
                  <a:pt x="9966" y="1779"/>
                  <a:pt x="9902" y="1803"/>
                </a:cubicBezTo>
                <a:lnTo>
                  <a:pt x="5041" y="3331"/>
                </a:lnTo>
                <a:cubicBezTo>
                  <a:pt x="5030" y="3334"/>
                  <a:pt x="5015" y="3336"/>
                  <a:pt x="4997" y="3336"/>
                </a:cubicBezTo>
                <a:cubicBezTo>
                  <a:pt x="4980" y="3336"/>
                  <a:pt x="4966" y="3334"/>
                  <a:pt x="4953" y="3331"/>
                </a:cubicBezTo>
                <a:lnTo>
                  <a:pt x="2123" y="2436"/>
                </a:lnTo>
                <a:cubicBezTo>
                  <a:pt x="2000" y="2534"/>
                  <a:pt x="1896" y="2696"/>
                  <a:pt x="1816" y="2919"/>
                </a:cubicBezTo>
                <a:cubicBezTo>
                  <a:pt x="1735" y="3143"/>
                  <a:pt x="1686" y="3402"/>
                  <a:pt x="1668" y="3694"/>
                </a:cubicBezTo>
                <a:cubicBezTo>
                  <a:pt x="1851" y="3798"/>
                  <a:pt x="1941" y="3957"/>
                  <a:pt x="1941" y="4167"/>
                </a:cubicBezTo>
                <a:cubicBezTo>
                  <a:pt x="1941" y="4367"/>
                  <a:pt x="1857" y="4522"/>
                  <a:pt x="1690" y="4631"/>
                </a:cubicBezTo>
                <a:lnTo>
                  <a:pt x="1941" y="6509"/>
                </a:lnTo>
                <a:cubicBezTo>
                  <a:pt x="1947" y="6549"/>
                  <a:pt x="1935" y="6586"/>
                  <a:pt x="1906" y="6617"/>
                </a:cubicBezTo>
                <a:cubicBezTo>
                  <a:pt x="1879" y="6648"/>
                  <a:pt x="1845" y="6664"/>
                  <a:pt x="1802" y="6664"/>
                </a:cubicBezTo>
                <a:lnTo>
                  <a:pt x="970" y="6664"/>
                </a:lnTo>
                <a:cubicBezTo>
                  <a:pt x="926" y="6664"/>
                  <a:pt x="891" y="6648"/>
                  <a:pt x="866" y="6617"/>
                </a:cubicBezTo>
                <a:cubicBezTo>
                  <a:pt x="837" y="6586"/>
                  <a:pt x="826" y="6549"/>
                  <a:pt x="831" y="6509"/>
                </a:cubicBezTo>
                <a:lnTo>
                  <a:pt x="1085" y="4630"/>
                </a:lnTo>
                <a:cubicBezTo>
                  <a:pt x="916" y="4521"/>
                  <a:pt x="833" y="4364"/>
                  <a:pt x="833" y="4167"/>
                </a:cubicBezTo>
                <a:cubicBezTo>
                  <a:pt x="833" y="3955"/>
                  <a:pt x="927" y="3794"/>
                  <a:pt x="1116" y="3685"/>
                </a:cubicBezTo>
                <a:cubicBezTo>
                  <a:pt x="1147" y="3085"/>
                  <a:pt x="1290" y="2609"/>
                  <a:pt x="1542" y="2253"/>
                </a:cubicBezTo>
                <a:lnTo>
                  <a:pt x="95" y="1803"/>
                </a:lnTo>
                <a:cubicBezTo>
                  <a:pt x="31" y="1779"/>
                  <a:pt x="0" y="1735"/>
                  <a:pt x="0" y="1668"/>
                </a:cubicBezTo>
                <a:cubicBezTo>
                  <a:pt x="0" y="1602"/>
                  <a:pt x="31" y="1557"/>
                  <a:pt x="95" y="1533"/>
                </a:cubicBezTo>
                <a:lnTo>
                  <a:pt x="4956" y="5"/>
                </a:lnTo>
                <a:cubicBezTo>
                  <a:pt x="4967" y="2"/>
                  <a:pt x="4982" y="0"/>
                  <a:pt x="5000" y="0"/>
                </a:cubicBezTo>
                <a:cubicBezTo>
                  <a:pt x="5017" y="0"/>
                  <a:pt x="5031" y="2"/>
                  <a:pt x="5043" y="5"/>
                </a:cubicBezTo>
                <a:lnTo>
                  <a:pt x="9902" y="1533"/>
                </a:lnTo>
                <a:cubicBezTo>
                  <a:pt x="9966" y="1557"/>
                  <a:pt x="9997" y="1602"/>
                  <a:pt x="9997" y="1668"/>
                </a:cubicBezTo>
                <a:close/>
                <a:moveTo>
                  <a:pt x="7697" y="3074"/>
                </a:moveTo>
                <a:lnTo>
                  <a:pt x="7776" y="4446"/>
                </a:lnTo>
                <a:cubicBezTo>
                  <a:pt x="7787" y="4646"/>
                  <a:pt x="7670" y="4830"/>
                  <a:pt x="7420" y="5002"/>
                </a:cubicBezTo>
                <a:cubicBezTo>
                  <a:pt x="7170" y="5172"/>
                  <a:pt x="6831" y="5307"/>
                  <a:pt x="6399" y="5408"/>
                </a:cubicBezTo>
                <a:cubicBezTo>
                  <a:pt x="5968" y="5508"/>
                  <a:pt x="5502" y="5558"/>
                  <a:pt x="4998" y="5558"/>
                </a:cubicBezTo>
                <a:cubicBezTo>
                  <a:pt x="4494" y="5558"/>
                  <a:pt x="4027" y="5508"/>
                  <a:pt x="3597" y="5408"/>
                </a:cubicBezTo>
                <a:cubicBezTo>
                  <a:pt x="3166" y="5308"/>
                  <a:pt x="2827" y="5174"/>
                  <a:pt x="2577" y="5002"/>
                </a:cubicBezTo>
                <a:cubicBezTo>
                  <a:pt x="2327" y="4832"/>
                  <a:pt x="2209" y="4646"/>
                  <a:pt x="2221" y="4446"/>
                </a:cubicBezTo>
                <a:lnTo>
                  <a:pt x="2299" y="3074"/>
                </a:lnTo>
                <a:lnTo>
                  <a:pt x="4791" y="3861"/>
                </a:lnTo>
                <a:cubicBezTo>
                  <a:pt x="4854" y="3882"/>
                  <a:pt x="4924" y="3891"/>
                  <a:pt x="4999" y="3891"/>
                </a:cubicBezTo>
                <a:cubicBezTo>
                  <a:pt x="5075" y="3891"/>
                  <a:pt x="5144" y="3882"/>
                  <a:pt x="5208" y="3861"/>
                </a:cubicBezTo>
                <a:lnTo>
                  <a:pt x="7697" y="3074"/>
                </a:lnTo>
                <a:close/>
              </a:path>
            </a:pathLst>
          </a:custGeom>
          <a:solidFill>
            <a:srgbClr val="1B456B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 flipH="1">
            <a:off x="9878060" y="4785360"/>
            <a:ext cx="246380" cy="0"/>
          </a:xfrm>
          <a:prstGeom prst="line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4" name="直接连接符 123"/>
          <p:cNvCxnSpPr/>
          <p:nvPr/>
        </p:nvCxnSpPr>
        <p:spPr>
          <a:xfrm flipH="1">
            <a:off x="9723916" y="4785360"/>
            <a:ext cx="109220" cy="0"/>
          </a:xfrm>
          <a:prstGeom prst="line">
            <a:avLst/>
          </a:prstGeom>
          <a:noFill/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0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5313941" y="2899709"/>
            <a:ext cx="2544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  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81289" y="1861466"/>
            <a:ext cx="2476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05</a:t>
            </a:r>
            <a:endParaRPr lang="zh-CN" altLang="en-US" sz="16600" b="1" spc="-3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9572" y="231058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-15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第五部分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785360" y="2011680"/>
            <a:ext cx="0" cy="240030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1.xml><?xml version="1.0" encoding="utf-8"?>
<p:sld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结论</a:t>
            </a:r>
          </a:p>
        </p:txBody>
      </p:sp>
      <p:sp>
        <p:nvSpPr>
          <p:cNvPr id="47" name="Rectangle 9"/>
          <p:cNvSpPr>
            <a:spLocks noChangeArrowheads="1"/>
          </p:cNvSpPr>
          <p:nvPr/>
        </p:nvSpPr>
        <p:spPr bwMode="auto">
          <a:xfrm>
            <a:off x="1824928" y="3559175"/>
            <a:ext cx="1779332" cy="246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CC66"/>
              </a:buClr>
              <a:buSzTx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肺功能异常者术前合并肺部基础疾病，呼吸功能下降，术中、术后容易出现肺泡通气量不足，进而产生肺部并发症。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/>
            </a:endParaRPr>
          </a:p>
          <a:p>
            <a:pPr marL="0" marR="0" lvl="0" indent="0" algn="just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     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/>
            </a:endParaRPr>
          </a:p>
        </p:txBody>
      </p:sp>
      <p:sp>
        <p:nvSpPr>
          <p:cNvPr id="51" name="Rectangle 10"/>
          <p:cNvSpPr>
            <a:spLocks noChangeArrowheads="1"/>
          </p:cNvSpPr>
          <p:nvPr/>
        </p:nvSpPr>
        <p:spPr bwMode="auto">
          <a:xfrm>
            <a:off x="4370740" y="3549743"/>
            <a:ext cx="1862420" cy="216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CC66"/>
              </a:buClr>
              <a:buSzTx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胃癌术后膈肌功能减弱，胸腹壁肌肉运动受限，肺功能进一步下降，通气量不足，更容易出现肺部感染、肺不张等并发症。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/>
            </a:endParaRPr>
          </a:p>
        </p:txBody>
      </p:sp>
      <p:sp>
        <p:nvSpPr>
          <p:cNvPr id="53" name="Rectangle 11"/>
          <p:cNvSpPr>
            <a:spLocks noChangeArrowheads="1"/>
          </p:cNvSpPr>
          <p:nvPr/>
        </p:nvSpPr>
        <p:spPr bwMode="auto">
          <a:xfrm>
            <a:off x="6882476" y="3549743"/>
            <a:ext cx="1834202" cy="216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CC66"/>
              </a:buClr>
              <a:buSzTx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麻醉术后因镇静剂、麻醉药的影响，继续有抑制呼吸中枢的作用；麻醉后肌松剂残余效应，亦可降低呼吸运动幅度。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/>
            </a:endParaRPr>
          </a:p>
        </p:txBody>
      </p:sp>
      <p:sp>
        <p:nvSpPr>
          <p:cNvPr id="54" name="Rectangle 11"/>
          <p:cNvSpPr>
            <a:spLocks noChangeArrowheads="1"/>
          </p:cNvSpPr>
          <p:nvPr/>
        </p:nvSpPr>
        <p:spPr bwMode="auto">
          <a:xfrm>
            <a:off x="9365994" y="3538573"/>
            <a:ext cx="1834202" cy="246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华文隶书" panose="02010800040101010101" pitchFamily="2" charset="-122"/>
              </a:defRPr>
            </a:lvl9pPr>
          </a:lstStyle>
          <a:p>
            <a:pPr marL="0" marR="0" lvl="0" indent="0" algn="just" defTabSz="91440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00CC66"/>
              </a:buClr>
              <a:buSzTx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患者因术后伤口疼痛，不敢用力呼吸、咳嗽，引起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FVC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进一步下降。</a:t>
            </a:r>
            <a:r>
              <a:rPr kumimoji="0" lang="en-US" altLang="zh-CN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FVC</a:t>
            </a: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/>
              </a:rPr>
              <a:t>的明显下降、咳嗽乏力和分泌物潴留，可引起肺不张和肺炎等并发症。</a:t>
            </a:r>
            <a:endParaRPr kumimoji="0" lang="zh-CN" altLang="en-US" sz="15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160251" y="3315554"/>
            <a:ext cx="487241" cy="496723"/>
            <a:chOff x="912495" y="1320900"/>
            <a:chExt cx="696688" cy="710246"/>
          </a:xfrm>
        </p:grpSpPr>
        <p:grpSp>
          <p:nvGrpSpPr>
            <p:cNvPr id="57" name="组合 56"/>
            <p:cNvGrpSpPr/>
            <p:nvPr/>
          </p:nvGrpSpPr>
          <p:grpSpPr>
            <a:xfrm>
              <a:off x="912495" y="1334458"/>
              <a:ext cx="696688" cy="696688"/>
              <a:chOff x="906762" y="2629439"/>
              <a:chExt cx="1007842" cy="1007842"/>
            </a:xfrm>
          </p:grpSpPr>
          <p:sp>
            <p:nvSpPr>
              <p:cNvPr id="83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88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89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1033702" y="1320900"/>
              <a:ext cx="431370" cy="660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1</a:t>
              </a:r>
              <a:endParaRPr lang="zh-CN" altLang="en-US" sz="240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769823" y="3325036"/>
            <a:ext cx="487241" cy="487241"/>
            <a:chOff x="912495" y="1334458"/>
            <a:chExt cx="696688" cy="696688"/>
          </a:xfrm>
        </p:grpSpPr>
        <p:grpSp>
          <p:nvGrpSpPr>
            <p:cNvPr id="91" name="组合 90"/>
            <p:cNvGrpSpPr/>
            <p:nvPr/>
          </p:nvGrpSpPr>
          <p:grpSpPr>
            <a:xfrm>
              <a:off x="912495" y="1334458"/>
              <a:ext cx="696688" cy="696688"/>
              <a:chOff x="906762" y="2629439"/>
              <a:chExt cx="1007842" cy="1007842"/>
            </a:xfrm>
          </p:grpSpPr>
          <p:sp>
            <p:nvSpPr>
              <p:cNvPr id="93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4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95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2" name="矩形 91"/>
            <p:cNvSpPr/>
            <p:nvPr/>
          </p:nvSpPr>
          <p:spPr>
            <a:xfrm>
              <a:off x="1058757" y="1352742"/>
              <a:ext cx="484086" cy="660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2</a:t>
              </a:r>
              <a:endParaRPr lang="zh-CN" altLang="en-US" sz="240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379395" y="3325036"/>
            <a:ext cx="487241" cy="487241"/>
            <a:chOff x="912495" y="1334458"/>
            <a:chExt cx="696688" cy="696688"/>
          </a:xfrm>
        </p:grpSpPr>
        <p:grpSp>
          <p:nvGrpSpPr>
            <p:cNvPr id="97" name="组合 96"/>
            <p:cNvGrpSpPr/>
            <p:nvPr/>
          </p:nvGrpSpPr>
          <p:grpSpPr>
            <a:xfrm>
              <a:off x="912495" y="1334458"/>
              <a:ext cx="696688" cy="696688"/>
              <a:chOff x="906762" y="2629439"/>
              <a:chExt cx="1007842" cy="1007842"/>
            </a:xfrm>
          </p:grpSpPr>
          <p:sp>
            <p:nvSpPr>
              <p:cNvPr id="100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1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2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9" name="矩形 98"/>
            <p:cNvSpPr/>
            <p:nvPr/>
          </p:nvSpPr>
          <p:spPr>
            <a:xfrm>
              <a:off x="1028624" y="1371028"/>
              <a:ext cx="509300" cy="660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3</a:t>
              </a:r>
              <a:endParaRPr lang="zh-CN" altLang="en-US" sz="240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878753" y="3315553"/>
            <a:ext cx="487241" cy="496724"/>
            <a:chOff x="912495" y="1334458"/>
            <a:chExt cx="696688" cy="710248"/>
          </a:xfrm>
        </p:grpSpPr>
        <p:grpSp>
          <p:nvGrpSpPr>
            <p:cNvPr id="104" name="组合 103"/>
            <p:cNvGrpSpPr/>
            <p:nvPr/>
          </p:nvGrpSpPr>
          <p:grpSpPr>
            <a:xfrm>
              <a:off x="912495" y="1334458"/>
              <a:ext cx="696688" cy="696688"/>
              <a:chOff x="906762" y="2629439"/>
              <a:chExt cx="1007842" cy="1007842"/>
            </a:xfrm>
          </p:grpSpPr>
          <p:sp>
            <p:nvSpPr>
              <p:cNvPr id="106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7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  <p:sp>
            <p:nvSpPr>
              <p:cNvPr id="108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105" name="矩形 104"/>
            <p:cNvSpPr/>
            <p:nvPr/>
          </p:nvSpPr>
          <p:spPr>
            <a:xfrm>
              <a:off x="1041915" y="1384588"/>
              <a:ext cx="484086" cy="6601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>
                  <a:solidFill>
                    <a:schemeClr val="accent5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4</a:t>
              </a:r>
              <a:endParaRPr lang="zh-CN" altLang="en-US" sz="2400">
                <a:solidFill>
                  <a:schemeClr val="accent5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09" name="直接连接符 108"/>
          <p:cNvCxnSpPr/>
          <p:nvPr/>
        </p:nvCxnSpPr>
        <p:spPr>
          <a:xfrm flipH="1">
            <a:off x="1377533" y="3992880"/>
            <a:ext cx="0" cy="2009444"/>
          </a:xfrm>
          <a:prstGeom prst="line">
            <a:avLst/>
          </a:prstGeom>
          <a:ln w="12700">
            <a:solidFill>
              <a:srgbClr val="4B5D7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 flipH="1">
            <a:off x="3991193" y="3939540"/>
            <a:ext cx="0" cy="2009444"/>
          </a:xfrm>
          <a:prstGeom prst="line">
            <a:avLst/>
          </a:prstGeom>
          <a:ln w="12700">
            <a:solidFill>
              <a:srgbClr val="4B5D7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flipH="1">
            <a:off x="6612473" y="3931920"/>
            <a:ext cx="0" cy="2009444"/>
          </a:xfrm>
          <a:prstGeom prst="line">
            <a:avLst/>
          </a:prstGeom>
          <a:ln w="12700">
            <a:solidFill>
              <a:srgbClr val="4B5D7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>
          <a:xfrm flipH="1">
            <a:off x="9113406" y="3930058"/>
            <a:ext cx="0" cy="2009444"/>
          </a:xfrm>
          <a:prstGeom prst="line">
            <a:avLst/>
          </a:prstGeom>
          <a:ln w="12700">
            <a:solidFill>
              <a:srgbClr val="4B5D7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016911" y="1575531"/>
            <a:ext cx="10183556" cy="1293363"/>
            <a:chOff x="1016911" y="1575531"/>
            <a:chExt cx="10183556" cy="1293363"/>
          </a:xfrm>
        </p:grpSpPr>
        <p:grpSp>
          <p:nvGrpSpPr>
            <p:cNvPr id="113" name="组合 112"/>
            <p:cNvGrpSpPr/>
            <p:nvPr/>
          </p:nvGrpSpPr>
          <p:grpSpPr>
            <a:xfrm>
              <a:off x="1016912" y="1575531"/>
              <a:ext cx="10183284" cy="1293363"/>
              <a:chOff x="4787744" y="1617174"/>
              <a:chExt cx="3312316" cy="1818464"/>
            </a:xfrm>
          </p:grpSpPr>
          <p:grpSp>
            <p:nvGrpSpPr>
              <p:cNvPr id="114" name="组合 113"/>
              <p:cNvGrpSpPr/>
              <p:nvPr/>
            </p:nvGrpSpPr>
            <p:grpSpPr>
              <a:xfrm>
                <a:off x="4787744" y="1617174"/>
                <a:ext cx="3312316" cy="1818464"/>
                <a:chOff x="777244" y="2612312"/>
                <a:chExt cx="6300436" cy="2945290"/>
              </a:xfrm>
            </p:grpSpPr>
            <p:sp>
              <p:nvSpPr>
                <p:cNvPr id="117" name="箭头: 五边形 15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118" name="箭头: 五边形 16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115" name="Rectangle 11"/>
              <p:cNvSpPr>
                <a:spLocks noChangeArrowheads="1"/>
              </p:cNvSpPr>
              <p:nvPr/>
            </p:nvSpPr>
            <p:spPr bwMode="auto">
              <a:xfrm>
                <a:off x="4938938" y="1802372"/>
                <a:ext cx="3055737" cy="1414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ea typeface="华文隶书" panose="02010800040101010101" pitchFamily="2" charset="-122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2400">
                    <a:solidFill>
                      <a:schemeClr val="accent5">
                        <a:lumMod val="50000"/>
                      </a:schemeClr>
                    </a:solidFill>
                    <a:latin typeface="微软雅黑" panose="020b0503020204020204" charset="-122"/>
                    <a:ea typeface="微软雅黑"/>
                  </a:rPr>
                  <a:t>术前肺功能检查作为外科手术风险评估的手段之一，其对胃癌术后并发症的评估作用。</a:t>
                </a:r>
              </a:p>
            </p:txBody>
          </p:sp>
        </p:grpSp>
        <p:sp>
          <p:nvSpPr>
            <p:cNvPr id="2" name="矩形: 圆顶角 1"/>
            <p:cNvSpPr/>
            <p:nvPr/>
          </p:nvSpPr>
          <p:spPr>
            <a:xfrm rot="5400000">
              <a:off x="704132" y="2120625"/>
              <a:ext cx="738788" cy="113229"/>
            </a:xfrm>
            <a:prstGeom prst="round2SameRect">
              <a:avLst>
                <a:gd name="adj1" fmla="val 37649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: 圆顶角 118"/>
            <p:cNvSpPr/>
            <p:nvPr/>
          </p:nvSpPr>
          <p:spPr>
            <a:xfrm rot="16200000" flipH="1">
              <a:off x="10774459" y="2163681"/>
              <a:ext cx="738788" cy="113229"/>
            </a:xfrm>
            <a:prstGeom prst="round2SameRect">
              <a:avLst>
                <a:gd name="adj1" fmla="val 37649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2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结论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807720" y="1273949"/>
            <a:ext cx="10459819" cy="461665"/>
            <a:chOff x="807720" y="1273949"/>
            <a:chExt cx="10459819" cy="461665"/>
          </a:xfrm>
        </p:grpSpPr>
        <p:sp>
          <p:nvSpPr>
            <p:cNvPr id="8" name="矩形 7"/>
            <p:cNvSpPr/>
            <p:nvPr/>
          </p:nvSpPr>
          <p:spPr>
            <a:xfrm>
              <a:off x="4772561" y="1273949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</a:rPr>
                <a:t>本研究中的局限性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807720" y="1504781"/>
              <a:ext cx="3848100" cy="0"/>
            </a:xfrm>
            <a:prstGeom prst="line">
              <a:avLst/>
            </a:prstGeom>
            <a:ln w="158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7419439" y="1519683"/>
              <a:ext cx="3848100" cy="0"/>
            </a:xfrm>
            <a:prstGeom prst="line">
              <a:avLst/>
            </a:prstGeom>
            <a:ln w="158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842899" y="2008145"/>
            <a:ext cx="2609088" cy="4042267"/>
            <a:chOff x="842899" y="2008145"/>
            <a:chExt cx="2609088" cy="4042267"/>
          </a:xfrm>
        </p:grpSpPr>
        <p:grpSp>
          <p:nvGrpSpPr>
            <p:cNvPr id="7" name="组合 6"/>
            <p:cNvGrpSpPr/>
            <p:nvPr/>
          </p:nvGrpSpPr>
          <p:grpSpPr>
            <a:xfrm>
              <a:off x="842899" y="2008145"/>
              <a:ext cx="2609088" cy="4042267"/>
              <a:chOff x="896779" y="1558565"/>
              <a:chExt cx="2609088" cy="4042267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896779" y="2272284"/>
                <a:ext cx="2609088" cy="3328548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1559757" y="1558565"/>
                <a:ext cx="1283132" cy="1438290"/>
                <a:chOff x="1208878" y="1444265"/>
                <a:chExt cx="1283132" cy="1438290"/>
              </a:xfrm>
            </p:grpSpPr>
            <p:grpSp>
              <p:nvGrpSpPr>
                <p:cNvPr id="4" name="组合 3"/>
                <p:cNvGrpSpPr/>
                <p:nvPr/>
              </p:nvGrpSpPr>
              <p:grpSpPr>
                <a:xfrm>
                  <a:off x="1208878" y="1444265"/>
                  <a:ext cx="1283132" cy="1438290"/>
                  <a:chOff x="828557" y="1640190"/>
                  <a:chExt cx="785194" cy="880141"/>
                </a:xfrm>
              </p:grpSpPr>
              <p:sp>
                <p:nvSpPr>
                  <p:cNvPr id="49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  <p:sp>
                <p:nvSpPr>
                  <p:cNvPr id="63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</p:grpSp>
            <p:sp>
              <p:nvSpPr>
                <p:cNvPr id="64" name="矩形 63"/>
                <p:cNvSpPr/>
                <p:nvPr/>
              </p:nvSpPr>
              <p:spPr>
                <a:xfrm>
                  <a:off x="1607778" y="1542337"/>
                  <a:ext cx="418704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  <a:cs typeface="Arial" panose="020b0604020202020204" pitchFamily="34" charset="0"/>
                    </a:rPr>
                    <a:t>1</a:t>
                  </a:r>
                  <a:endParaRPr lang="zh-CN" altLang="en-US" sz="480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文本框 64"/>
                <p:cNvSpPr txBox="1"/>
                <p:nvPr/>
              </p:nvSpPr>
              <p:spPr>
                <a:xfrm>
                  <a:off x="1468317" y="2271956"/>
                  <a:ext cx="69762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>
                      <a:solidFill>
                        <a:schemeClr val="accent5">
                          <a:lumMod val="50000"/>
                        </a:schemeClr>
                      </a:solidFill>
                      <a:cs typeface="+mn-ea"/>
                      <a:sym typeface="+mn-lt"/>
                    </a:rPr>
                    <a:t>结论</a:t>
                  </a:r>
                </a:p>
              </p:txBody>
            </p:sp>
          </p:grpSp>
        </p:grpSp>
        <p:sp>
          <p:nvSpPr>
            <p:cNvPr id="122" name="矩形 121"/>
            <p:cNvSpPr/>
            <p:nvPr/>
          </p:nvSpPr>
          <p:spPr>
            <a:xfrm>
              <a:off x="1140173" y="3580705"/>
              <a:ext cx="2014540" cy="1497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latin typeface="微软雅黑" panose="020b0503020204020204" charset="-122"/>
                  <a:ea typeface="微软雅黑"/>
                </a:rPr>
                <a:t>本组是回顾性研究，试验组数据可能存在偏倚，影响结果的准确性。</a:t>
              </a: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4791456" y="2008145"/>
            <a:ext cx="2609088" cy="4042267"/>
            <a:chOff x="842899" y="2008145"/>
            <a:chExt cx="2609088" cy="4042267"/>
          </a:xfrm>
        </p:grpSpPr>
        <p:grpSp>
          <p:nvGrpSpPr>
            <p:cNvPr id="124" name="组合 123"/>
            <p:cNvGrpSpPr/>
            <p:nvPr/>
          </p:nvGrpSpPr>
          <p:grpSpPr>
            <a:xfrm>
              <a:off x="842899" y="2008145"/>
              <a:ext cx="2609088" cy="4042267"/>
              <a:chOff x="896779" y="1558565"/>
              <a:chExt cx="2609088" cy="4042267"/>
            </a:xfrm>
          </p:grpSpPr>
          <p:sp>
            <p:nvSpPr>
              <p:cNvPr id="126" name="矩形 125"/>
              <p:cNvSpPr/>
              <p:nvPr/>
            </p:nvSpPr>
            <p:spPr>
              <a:xfrm>
                <a:off x="896779" y="2272284"/>
                <a:ext cx="2609088" cy="3328548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7" name="组合 126"/>
              <p:cNvGrpSpPr/>
              <p:nvPr/>
            </p:nvGrpSpPr>
            <p:grpSpPr>
              <a:xfrm>
                <a:off x="1559757" y="1558565"/>
                <a:ext cx="1283132" cy="1438290"/>
                <a:chOff x="1208878" y="1444265"/>
                <a:chExt cx="1283132" cy="1438290"/>
              </a:xfrm>
            </p:grpSpPr>
            <p:grpSp>
              <p:nvGrpSpPr>
                <p:cNvPr id="128" name="组合 127"/>
                <p:cNvGrpSpPr/>
                <p:nvPr/>
              </p:nvGrpSpPr>
              <p:grpSpPr>
                <a:xfrm>
                  <a:off x="1208878" y="1444265"/>
                  <a:ext cx="1283132" cy="1438290"/>
                  <a:chOff x="828557" y="1640190"/>
                  <a:chExt cx="785194" cy="880141"/>
                </a:xfrm>
              </p:grpSpPr>
              <p:sp>
                <p:nvSpPr>
                  <p:cNvPr id="131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  <p:sp>
                <p:nvSpPr>
                  <p:cNvPr id="132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</p:grpSp>
            <p:sp>
              <p:nvSpPr>
                <p:cNvPr id="129" name="矩形 128"/>
                <p:cNvSpPr/>
                <p:nvPr/>
              </p:nvSpPr>
              <p:spPr>
                <a:xfrm>
                  <a:off x="1607778" y="1542337"/>
                  <a:ext cx="494046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  <a:cs typeface="Arial" panose="020b0604020202020204" pitchFamily="34" charset="0"/>
                    </a:rPr>
                    <a:t>2</a:t>
                  </a:r>
                  <a:endParaRPr lang="zh-CN" altLang="en-US" sz="480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文本框 129"/>
                <p:cNvSpPr txBox="1"/>
                <p:nvPr/>
              </p:nvSpPr>
              <p:spPr>
                <a:xfrm>
                  <a:off x="1468317" y="2271956"/>
                  <a:ext cx="69762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>
                      <a:solidFill>
                        <a:schemeClr val="accent5">
                          <a:lumMod val="50000"/>
                        </a:schemeClr>
                      </a:solidFill>
                      <a:cs typeface="+mn-ea"/>
                      <a:sym typeface="+mn-lt"/>
                    </a:rPr>
                    <a:t>结论</a:t>
                  </a:r>
                </a:p>
              </p:txBody>
            </p:sp>
          </p:grpSp>
        </p:grpSp>
        <p:sp>
          <p:nvSpPr>
            <p:cNvPr id="125" name="矩形 124"/>
            <p:cNvSpPr/>
            <p:nvPr/>
          </p:nvSpPr>
          <p:spPr>
            <a:xfrm>
              <a:off x="1140173" y="3580705"/>
              <a:ext cx="2014540" cy="1497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latin typeface="微软雅黑" panose="020b0503020204020204" charset="-122"/>
                  <a:ea typeface="微软雅黑"/>
                </a:rPr>
                <a:t>本研究并未考虑到手术经验问题，手术并非固定的 医疗X组操作。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8658451" y="2008145"/>
            <a:ext cx="2609088" cy="4042267"/>
            <a:chOff x="842899" y="2008145"/>
            <a:chExt cx="2609088" cy="4042267"/>
          </a:xfrm>
        </p:grpSpPr>
        <p:grpSp>
          <p:nvGrpSpPr>
            <p:cNvPr id="134" name="组合 133"/>
            <p:cNvGrpSpPr/>
            <p:nvPr/>
          </p:nvGrpSpPr>
          <p:grpSpPr>
            <a:xfrm>
              <a:off x="842899" y="2008145"/>
              <a:ext cx="2609088" cy="4042267"/>
              <a:chOff x="896779" y="1558565"/>
              <a:chExt cx="2609088" cy="4042267"/>
            </a:xfrm>
          </p:grpSpPr>
          <p:sp>
            <p:nvSpPr>
              <p:cNvPr id="136" name="矩形 135"/>
              <p:cNvSpPr/>
              <p:nvPr/>
            </p:nvSpPr>
            <p:spPr>
              <a:xfrm>
                <a:off x="896779" y="2272284"/>
                <a:ext cx="2609088" cy="3328548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1559757" y="1558565"/>
                <a:ext cx="1283132" cy="1438290"/>
                <a:chOff x="1208878" y="1444265"/>
                <a:chExt cx="1283132" cy="1438290"/>
              </a:xfrm>
            </p:grpSpPr>
            <p:grpSp>
              <p:nvGrpSpPr>
                <p:cNvPr id="138" name="组合 137"/>
                <p:cNvGrpSpPr/>
                <p:nvPr/>
              </p:nvGrpSpPr>
              <p:grpSpPr>
                <a:xfrm>
                  <a:off x="1208878" y="1444265"/>
                  <a:ext cx="1283132" cy="1438290"/>
                  <a:chOff x="828557" y="1640190"/>
                  <a:chExt cx="785194" cy="880141"/>
                </a:xfrm>
              </p:grpSpPr>
              <p:sp>
                <p:nvSpPr>
                  <p:cNvPr id="141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254000" dist="190500" dir="13500000" algn="br" rotWithShape="0">
                      <a:srgbClr val="FFFFFF"/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  <p:sp>
                <p:nvSpPr>
                  <p:cNvPr id="142" name="Freeform 6"/>
                  <p:cNvSpPr/>
                  <p:nvPr/>
                </p:nvSpPr>
                <p:spPr bwMode="auto">
                  <a:xfrm>
                    <a:off x="828557" y="1640190"/>
                    <a:ext cx="785194" cy="880141"/>
                  </a:xfrm>
                  <a:custGeom>
                    <a:gdLst>
                      <a:gd name="T0" fmla="*/ 253 w 438"/>
                      <a:gd name="T1" fmla="*/ 12 h 491"/>
                      <a:gd name="T2" fmla="*/ 329 w 438"/>
                      <a:gd name="T3" fmla="*/ 56 h 491"/>
                      <a:gd name="T4" fmla="*/ 404 w 438"/>
                      <a:gd name="T5" fmla="*/ 99 h 491"/>
                      <a:gd name="T6" fmla="*/ 438 w 438"/>
                      <a:gd name="T7" fmla="*/ 158 h 491"/>
                      <a:gd name="T8" fmla="*/ 438 w 438"/>
                      <a:gd name="T9" fmla="*/ 246 h 491"/>
                      <a:gd name="T10" fmla="*/ 438 w 438"/>
                      <a:gd name="T11" fmla="*/ 333 h 491"/>
                      <a:gd name="T12" fmla="*/ 404 w 438"/>
                      <a:gd name="T13" fmla="*/ 392 h 491"/>
                      <a:gd name="T14" fmla="*/ 329 w 438"/>
                      <a:gd name="T15" fmla="*/ 435 h 491"/>
                      <a:gd name="T16" fmla="*/ 253 w 438"/>
                      <a:gd name="T17" fmla="*/ 479 h 491"/>
                      <a:gd name="T18" fmla="*/ 185 w 438"/>
                      <a:gd name="T19" fmla="*/ 479 h 491"/>
                      <a:gd name="T20" fmla="*/ 110 w 438"/>
                      <a:gd name="T21" fmla="*/ 435 h 491"/>
                      <a:gd name="T22" fmla="*/ 34 w 438"/>
                      <a:gd name="T23" fmla="*/ 392 h 491"/>
                      <a:gd name="T24" fmla="*/ 0 w 438"/>
                      <a:gd name="T25" fmla="*/ 333 h 491"/>
                      <a:gd name="T26" fmla="*/ 0 w 438"/>
                      <a:gd name="T27" fmla="*/ 246 h 491"/>
                      <a:gd name="T28" fmla="*/ 0 w 438"/>
                      <a:gd name="T29" fmla="*/ 158 h 491"/>
                      <a:gd name="T30" fmla="*/ 34 w 438"/>
                      <a:gd name="T31" fmla="*/ 99 h 491"/>
                      <a:gd name="T32" fmla="*/ 110 w 438"/>
                      <a:gd name="T33" fmla="*/ 56 h 491"/>
                      <a:gd name="T34" fmla="*/ 185 w 438"/>
                      <a:gd name="T35" fmla="*/ 12 h 491"/>
                      <a:gd name="T36" fmla="*/ 253 w 438"/>
                      <a:gd name="T37" fmla="*/ 12 h 491"/>
                    </a:gdLst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38" h="491">
                        <a:moveTo>
                          <a:pt x="253" y="12"/>
                        </a:moveTo>
                        <a:cubicBezTo>
                          <a:pt x="329" y="56"/>
                          <a:pt x="329" y="56"/>
                          <a:pt x="329" y="56"/>
                        </a:cubicBezTo>
                        <a:cubicBezTo>
                          <a:pt x="404" y="99"/>
                          <a:pt x="404" y="99"/>
                          <a:pt x="404" y="99"/>
                        </a:cubicBezTo>
                        <a:cubicBezTo>
                          <a:pt x="426" y="112"/>
                          <a:pt x="438" y="133"/>
                          <a:pt x="438" y="158"/>
                        </a:cubicBezTo>
                        <a:cubicBezTo>
                          <a:pt x="438" y="246"/>
                          <a:pt x="438" y="246"/>
                          <a:pt x="438" y="246"/>
                        </a:cubicBezTo>
                        <a:cubicBezTo>
                          <a:pt x="438" y="333"/>
                          <a:pt x="438" y="333"/>
                          <a:pt x="438" y="333"/>
                        </a:cubicBezTo>
                        <a:cubicBezTo>
                          <a:pt x="438" y="358"/>
                          <a:pt x="426" y="379"/>
                          <a:pt x="404" y="392"/>
                        </a:cubicBezTo>
                        <a:cubicBezTo>
                          <a:pt x="329" y="435"/>
                          <a:pt x="329" y="435"/>
                          <a:pt x="329" y="435"/>
                        </a:cubicBezTo>
                        <a:cubicBezTo>
                          <a:pt x="253" y="479"/>
                          <a:pt x="253" y="479"/>
                          <a:pt x="253" y="479"/>
                        </a:cubicBezTo>
                        <a:cubicBezTo>
                          <a:pt x="232" y="491"/>
                          <a:pt x="207" y="491"/>
                          <a:pt x="185" y="479"/>
                        </a:cubicBezTo>
                        <a:cubicBezTo>
                          <a:pt x="110" y="435"/>
                          <a:pt x="110" y="435"/>
                          <a:pt x="110" y="435"/>
                        </a:cubicBezTo>
                        <a:cubicBezTo>
                          <a:pt x="34" y="392"/>
                          <a:pt x="34" y="392"/>
                          <a:pt x="34" y="392"/>
                        </a:cubicBezTo>
                        <a:cubicBezTo>
                          <a:pt x="12" y="379"/>
                          <a:pt x="0" y="358"/>
                          <a:pt x="0" y="333"/>
                        </a:cubicBezTo>
                        <a:cubicBezTo>
                          <a:pt x="0" y="246"/>
                          <a:pt x="0" y="246"/>
                          <a:pt x="0" y="246"/>
                        </a:cubicBezTo>
                        <a:cubicBezTo>
                          <a:pt x="0" y="158"/>
                          <a:pt x="0" y="158"/>
                          <a:pt x="0" y="158"/>
                        </a:cubicBezTo>
                        <a:cubicBezTo>
                          <a:pt x="0" y="133"/>
                          <a:pt x="12" y="112"/>
                          <a:pt x="34" y="99"/>
                        </a:cubicBezTo>
                        <a:cubicBezTo>
                          <a:pt x="110" y="56"/>
                          <a:pt x="110" y="56"/>
                          <a:pt x="110" y="56"/>
                        </a:cubicBezTo>
                        <a:cubicBezTo>
                          <a:pt x="185" y="12"/>
                          <a:pt x="185" y="12"/>
                          <a:pt x="185" y="12"/>
                        </a:cubicBezTo>
                        <a:cubicBezTo>
                          <a:pt x="207" y="0"/>
                          <a:pt x="232" y="0"/>
                          <a:pt x="253" y="12"/>
                        </a:cubicBezTo>
                        <a:close/>
                      </a:path>
                    </a:pathLst>
                  </a:custGeom>
                  <a:solidFill>
                    <a:srgbClr val="EEF2F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381000" dist="127000" dir="2700000" algn="tl" rotWithShape="0">
                      <a:srgbClr val="CACED4">
                        <a:alpha val="80000"/>
                      </a:srgbClr>
                    </a:outerShdw>
                  </a:effectLst>
                </p:spPr>
                <p:txBody>
                  <a:bodyPr rtlCol="0" anchor="ctr"/>
                  <a:lstStyle/>
                  <a:p>
                    <a:pPr algn="ctr"/>
                    <a:endParaRPr lang="zh-CN" altLang="en-US" sz="6600" kern="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</a:endParaRPr>
                  </a:p>
                </p:txBody>
              </p:sp>
            </p:grpSp>
            <p:sp>
              <p:nvSpPr>
                <p:cNvPr id="139" name="矩形 138"/>
                <p:cNvSpPr/>
                <p:nvPr/>
              </p:nvSpPr>
              <p:spPr>
                <a:xfrm>
                  <a:off x="1607778" y="1542337"/>
                  <a:ext cx="511679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4800">
                      <a:solidFill>
                        <a:schemeClr val="accent5">
                          <a:lumMod val="50000"/>
                        </a:schemeClr>
                      </a:solidFill>
                      <a:latin typeface="Impact" panose="020b0806030902050204" pitchFamily="34" charset="0"/>
                      <a:cs typeface="Arial" panose="020b0604020202020204" pitchFamily="34" charset="0"/>
                    </a:rPr>
                    <a:t>3</a:t>
                  </a:r>
                  <a:endParaRPr lang="zh-CN" altLang="en-US" sz="4800">
                    <a:solidFill>
                      <a:schemeClr val="accent5">
                        <a:lumMod val="50000"/>
                      </a:schemeClr>
                    </a:solidFill>
                    <a:latin typeface="Impact" panose="020b080603090205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文本框 139"/>
                <p:cNvSpPr txBox="1"/>
                <p:nvPr/>
              </p:nvSpPr>
              <p:spPr>
                <a:xfrm>
                  <a:off x="1468317" y="2271956"/>
                  <a:ext cx="69762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2000">
                      <a:solidFill>
                        <a:schemeClr val="accent5">
                          <a:lumMod val="50000"/>
                        </a:schemeClr>
                      </a:solidFill>
                      <a:cs typeface="+mn-ea"/>
                      <a:sym typeface="+mn-lt"/>
                    </a:rPr>
                    <a:t>结论</a:t>
                  </a:r>
                </a:p>
              </p:txBody>
            </p:sp>
          </p:grpSp>
        </p:grpSp>
        <p:sp>
          <p:nvSpPr>
            <p:cNvPr id="135" name="矩形 134"/>
            <p:cNvSpPr/>
            <p:nvPr/>
          </p:nvSpPr>
          <p:spPr>
            <a:xfrm>
              <a:off x="1140173" y="3580705"/>
              <a:ext cx="2014540" cy="1497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latin typeface="微软雅黑" panose="020b0503020204020204" charset="-122"/>
                  <a:ea typeface="微软雅黑"/>
                </a:rPr>
                <a:t>对于肺功能损害者，本试验尚未提供改善肺功能状态措施的有效信息。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3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任意多边形: 形状 37"/>
          <p:cNvSpPr/>
          <p:nvPr/>
        </p:nvSpPr>
        <p:spPr>
          <a:xfrm>
            <a:off x="640080" y="1318260"/>
            <a:ext cx="10896600" cy="431816"/>
          </a:xfrm>
          <a:custGeom>
            <a:gdLst>
              <a:gd name="connsiteX0" fmla="*/ 0 w 10896600"/>
              <a:gd name="connsiteY0" fmla="*/ 2118360 h 2125980"/>
              <a:gd name="connsiteX1" fmla="*/ 0 w 10896600"/>
              <a:gd name="connsiteY1" fmla="*/ 0 h 2125980"/>
              <a:gd name="connsiteX2" fmla="*/ 10896600 w 10896600"/>
              <a:gd name="connsiteY2" fmla="*/ 0 h 2125980"/>
              <a:gd name="connsiteX3" fmla="*/ 10896600 w 10896600"/>
              <a:gd name="connsiteY3" fmla="*/ 2125980 h 212598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2125980">
                <a:moveTo>
                  <a:pt x="0" y="2118360"/>
                </a:moveTo>
                <a:lnTo>
                  <a:pt x="0" y="0"/>
                </a:lnTo>
                <a:lnTo>
                  <a:pt x="10896600" y="0"/>
                </a:lnTo>
                <a:lnTo>
                  <a:pt x="10896600" y="2125980"/>
                </a:lnTo>
              </a:path>
            </a:pathLst>
          </a:custGeom>
          <a:noFill/>
          <a:ln w="698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57313" y="2607970"/>
            <a:ext cx="8677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答辩完毕 谢谢大家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979075" y="2019211"/>
            <a:ext cx="4233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不足之处 请老师批评指正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00577" y="5254304"/>
            <a:ext cx="141287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研究生：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ABC</a:t>
            </a:r>
            <a:endParaRPr lang="zh-CN" altLang="en-US" sz="16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67739" y="5254304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学    号：</a:t>
            </a:r>
            <a:r>
              <a:rPr lang="en-US" altLang="zh-CN" sz="16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20XXXXXXX</a:t>
            </a:r>
            <a:endParaRPr lang="zh-CN" altLang="en-US" sz="16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383864" y="759823"/>
            <a:ext cx="3374644" cy="755100"/>
            <a:chOff x="9781308" y="245670"/>
            <a:chExt cx="2131565" cy="755100"/>
          </a:xfrm>
        </p:grpSpPr>
        <p:grpSp>
          <p:nvGrpSpPr>
            <p:cNvPr id="16" name="组合 15"/>
            <p:cNvGrpSpPr/>
            <p:nvPr/>
          </p:nvGrpSpPr>
          <p:grpSpPr>
            <a:xfrm>
              <a:off x="9781308" y="245670"/>
              <a:ext cx="2131565" cy="755100"/>
              <a:chOff x="906762" y="2629439"/>
              <a:chExt cx="1007842" cy="1007842"/>
            </a:xfrm>
          </p:grpSpPr>
          <p:sp>
            <p:nvSpPr>
              <p:cNvPr id="17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2DiagRect">
                <a:avLst>
                  <a:gd name="adj1" fmla="val 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536142" y="440320"/>
              <a:ext cx="621897" cy="365800"/>
            </a:xfrm>
            <a:custGeom>
              <a:rect l="l" t="t" r="r" b="b"/>
              <a:pathLst>
                <a:path w="821569" h="365800">
                  <a:moveTo>
                    <a:pt x="729872" y="60884"/>
                  </a:moveTo>
                  <a:cubicBezTo>
                    <a:pt x="723627" y="60884"/>
                    <a:pt x="718287" y="62117"/>
                    <a:pt x="713850" y="64582"/>
                  </a:cubicBezTo>
                  <a:cubicBezTo>
                    <a:pt x="709413" y="67047"/>
                    <a:pt x="706044" y="70580"/>
                    <a:pt x="703743" y="75181"/>
                  </a:cubicBezTo>
                  <a:cubicBezTo>
                    <a:pt x="701443" y="79782"/>
                    <a:pt x="700292" y="85287"/>
                    <a:pt x="700292" y="91696"/>
                  </a:cubicBezTo>
                  <a:lnTo>
                    <a:pt x="700292" y="273611"/>
                  </a:lnTo>
                  <a:cubicBezTo>
                    <a:pt x="700292" y="280184"/>
                    <a:pt x="701443" y="285771"/>
                    <a:pt x="703743" y="290373"/>
                  </a:cubicBezTo>
                  <a:cubicBezTo>
                    <a:pt x="706044" y="294974"/>
                    <a:pt x="709413" y="298507"/>
                    <a:pt x="713850" y="300972"/>
                  </a:cubicBezTo>
                  <a:cubicBezTo>
                    <a:pt x="718287" y="303437"/>
                    <a:pt x="723627" y="304669"/>
                    <a:pt x="729872" y="304669"/>
                  </a:cubicBezTo>
                  <a:cubicBezTo>
                    <a:pt x="736117" y="304669"/>
                    <a:pt x="741498" y="303437"/>
                    <a:pt x="746017" y="300972"/>
                  </a:cubicBezTo>
                  <a:cubicBezTo>
                    <a:pt x="750537" y="298507"/>
                    <a:pt x="753946" y="294974"/>
                    <a:pt x="756247" y="290373"/>
                  </a:cubicBezTo>
                  <a:cubicBezTo>
                    <a:pt x="758548" y="285771"/>
                    <a:pt x="759698" y="280184"/>
                    <a:pt x="759698" y="273611"/>
                  </a:cubicBezTo>
                  <a:lnTo>
                    <a:pt x="759698" y="91696"/>
                  </a:lnTo>
                  <a:cubicBezTo>
                    <a:pt x="759698" y="85287"/>
                    <a:pt x="758548" y="79782"/>
                    <a:pt x="756247" y="75181"/>
                  </a:cubicBezTo>
                  <a:cubicBezTo>
                    <a:pt x="753946" y="70580"/>
                    <a:pt x="750537" y="67047"/>
                    <a:pt x="746017" y="64582"/>
                  </a:cubicBezTo>
                  <a:cubicBezTo>
                    <a:pt x="741498" y="62117"/>
                    <a:pt x="736117" y="60884"/>
                    <a:pt x="729872" y="60884"/>
                  </a:cubicBezTo>
                  <a:close/>
                  <a:moveTo>
                    <a:pt x="282197" y="60884"/>
                  </a:moveTo>
                  <a:cubicBezTo>
                    <a:pt x="275952" y="60884"/>
                    <a:pt x="270612" y="62117"/>
                    <a:pt x="266175" y="64582"/>
                  </a:cubicBezTo>
                  <a:cubicBezTo>
                    <a:pt x="261738" y="67047"/>
                    <a:pt x="258369" y="70580"/>
                    <a:pt x="256068" y="75181"/>
                  </a:cubicBezTo>
                  <a:cubicBezTo>
                    <a:pt x="253768" y="79782"/>
                    <a:pt x="252617" y="85287"/>
                    <a:pt x="252617" y="91696"/>
                  </a:cubicBezTo>
                  <a:lnTo>
                    <a:pt x="252617" y="273611"/>
                  </a:lnTo>
                  <a:cubicBezTo>
                    <a:pt x="252617" y="280184"/>
                    <a:pt x="253768" y="285771"/>
                    <a:pt x="256068" y="290373"/>
                  </a:cubicBezTo>
                  <a:cubicBezTo>
                    <a:pt x="258369" y="294974"/>
                    <a:pt x="261738" y="298507"/>
                    <a:pt x="266175" y="300972"/>
                  </a:cubicBezTo>
                  <a:cubicBezTo>
                    <a:pt x="270612" y="303437"/>
                    <a:pt x="275952" y="304669"/>
                    <a:pt x="282197" y="304669"/>
                  </a:cubicBezTo>
                  <a:cubicBezTo>
                    <a:pt x="288441" y="304669"/>
                    <a:pt x="293823" y="303437"/>
                    <a:pt x="298342" y="300972"/>
                  </a:cubicBezTo>
                  <a:cubicBezTo>
                    <a:pt x="302862" y="298507"/>
                    <a:pt x="306271" y="294974"/>
                    <a:pt x="308572" y="290373"/>
                  </a:cubicBezTo>
                  <a:cubicBezTo>
                    <a:pt x="310873" y="285771"/>
                    <a:pt x="312023" y="280184"/>
                    <a:pt x="312023" y="273611"/>
                  </a:cubicBezTo>
                  <a:lnTo>
                    <a:pt x="312023" y="91696"/>
                  </a:lnTo>
                  <a:cubicBezTo>
                    <a:pt x="312023" y="85287"/>
                    <a:pt x="310873" y="79782"/>
                    <a:pt x="308572" y="75181"/>
                  </a:cubicBezTo>
                  <a:cubicBezTo>
                    <a:pt x="306271" y="70580"/>
                    <a:pt x="302862" y="67047"/>
                    <a:pt x="298342" y="64582"/>
                  </a:cubicBezTo>
                  <a:cubicBezTo>
                    <a:pt x="293823" y="62117"/>
                    <a:pt x="288441" y="60884"/>
                    <a:pt x="282197" y="60884"/>
                  </a:cubicBezTo>
                  <a:close/>
                  <a:moveTo>
                    <a:pt x="0" y="3697"/>
                  </a:moveTo>
                  <a:lnTo>
                    <a:pt x="61131" y="3697"/>
                  </a:lnTo>
                  <a:lnTo>
                    <a:pt x="61131" y="303437"/>
                  </a:lnTo>
                  <a:lnTo>
                    <a:pt x="154307" y="303437"/>
                  </a:lnTo>
                  <a:lnTo>
                    <a:pt x="154307" y="362103"/>
                  </a:lnTo>
                  <a:lnTo>
                    <a:pt x="61131" y="362103"/>
                  </a:lnTo>
                  <a:lnTo>
                    <a:pt x="25143" y="362103"/>
                  </a:lnTo>
                  <a:lnTo>
                    <a:pt x="0" y="362103"/>
                  </a:lnTo>
                  <a:close/>
                  <a:moveTo>
                    <a:pt x="729872" y="0"/>
                  </a:moveTo>
                  <a:cubicBezTo>
                    <a:pt x="749099" y="0"/>
                    <a:pt x="765573" y="3286"/>
                    <a:pt x="779295" y="9859"/>
                  </a:cubicBezTo>
                  <a:cubicBezTo>
                    <a:pt x="793016" y="16433"/>
                    <a:pt x="803492" y="26046"/>
                    <a:pt x="810723" y="38700"/>
                  </a:cubicBezTo>
                  <a:cubicBezTo>
                    <a:pt x="817953" y="51353"/>
                    <a:pt x="821569" y="66554"/>
                    <a:pt x="821569" y="84301"/>
                  </a:cubicBezTo>
                  <a:lnTo>
                    <a:pt x="821569" y="281499"/>
                  </a:lnTo>
                  <a:cubicBezTo>
                    <a:pt x="821569" y="299246"/>
                    <a:pt x="817953" y="314406"/>
                    <a:pt x="810723" y="326977"/>
                  </a:cubicBezTo>
                  <a:cubicBezTo>
                    <a:pt x="803492" y="339549"/>
                    <a:pt x="793016" y="349162"/>
                    <a:pt x="779295" y="355817"/>
                  </a:cubicBezTo>
                  <a:cubicBezTo>
                    <a:pt x="765573" y="362473"/>
                    <a:pt x="749099" y="365800"/>
                    <a:pt x="729872" y="365800"/>
                  </a:cubicBezTo>
                  <a:cubicBezTo>
                    <a:pt x="710645" y="365800"/>
                    <a:pt x="694171" y="362473"/>
                    <a:pt x="680449" y="355817"/>
                  </a:cubicBezTo>
                  <a:cubicBezTo>
                    <a:pt x="666728" y="349162"/>
                    <a:pt x="656252" y="339549"/>
                    <a:pt x="649021" y="326977"/>
                  </a:cubicBezTo>
                  <a:cubicBezTo>
                    <a:pt x="641790" y="314406"/>
                    <a:pt x="638175" y="299246"/>
                    <a:pt x="638175" y="281499"/>
                  </a:cubicBezTo>
                  <a:lnTo>
                    <a:pt x="638175" y="84301"/>
                  </a:lnTo>
                  <a:cubicBezTo>
                    <a:pt x="638175" y="66554"/>
                    <a:pt x="641790" y="51353"/>
                    <a:pt x="649021" y="38700"/>
                  </a:cubicBezTo>
                  <a:cubicBezTo>
                    <a:pt x="656252" y="26046"/>
                    <a:pt x="666728" y="16433"/>
                    <a:pt x="680449" y="9859"/>
                  </a:cubicBezTo>
                  <a:cubicBezTo>
                    <a:pt x="694171" y="3286"/>
                    <a:pt x="710645" y="0"/>
                    <a:pt x="729872" y="0"/>
                  </a:cubicBezTo>
                  <a:close/>
                  <a:moveTo>
                    <a:pt x="507839" y="0"/>
                  </a:moveTo>
                  <a:cubicBezTo>
                    <a:pt x="526080" y="0"/>
                    <a:pt x="541732" y="3533"/>
                    <a:pt x="554797" y="10599"/>
                  </a:cubicBezTo>
                  <a:cubicBezTo>
                    <a:pt x="567861" y="17665"/>
                    <a:pt x="577844" y="27936"/>
                    <a:pt x="584746" y="41411"/>
                  </a:cubicBezTo>
                  <a:cubicBezTo>
                    <a:pt x="591648" y="54886"/>
                    <a:pt x="595099" y="70991"/>
                    <a:pt x="595099" y="89724"/>
                  </a:cubicBezTo>
                  <a:lnTo>
                    <a:pt x="595099" y="117332"/>
                  </a:lnTo>
                  <a:lnTo>
                    <a:pt x="532242" y="117332"/>
                  </a:lnTo>
                  <a:lnTo>
                    <a:pt x="532242" y="89724"/>
                  </a:lnTo>
                  <a:cubicBezTo>
                    <a:pt x="532242" y="83973"/>
                    <a:pt x="531256" y="79002"/>
                    <a:pt x="529284" y="74811"/>
                  </a:cubicBezTo>
                  <a:cubicBezTo>
                    <a:pt x="527312" y="70621"/>
                    <a:pt x="524477" y="67416"/>
                    <a:pt x="520780" y="65198"/>
                  </a:cubicBezTo>
                  <a:cubicBezTo>
                    <a:pt x="517083" y="62979"/>
                    <a:pt x="512769" y="61870"/>
                    <a:pt x="507839" y="61870"/>
                  </a:cubicBezTo>
                  <a:cubicBezTo>
                    <a:pt x="502416" y="61870"/>
                    <a:pt x="497692" y="63103"/>
                    <a:pt x="493665" y="65568"/>
                  </a:cubicBezTo>
                  <a:cubicBezTo>
                    <a:pt x="489639" y="68033"/>
                    <a:pt x="486558" y="71566"/>
                    <a:pt x="484422" y="76167"/>
                  </a:cubicBezTo>
                  <a:cubicBezTo>
                    <a:pt x="482285" y="80768"/>
                    <a:pt x="481217" y="86191"/>
                    <a:pt x="481217" y="92436"/>
                  </a:cubicBezTo>
                  <a:lnTo>
                    <a:pt x="481217" y="278294"/>
                  </a:lnTo>
                  <a:cubicBezTo>
                    <a:pt x="481217" y="283388"/>
                    <a:pt x="482327" y="287867"/>
                    <a:pt x="484545" y="291728"/>
                  </a:cubicBezTo>
                  <a:cubicBezTo>
                    <a:pt x="486763" y="295590"/>
                    <a:pt x="490009" y="298548"/>
                    <a:pt x="494282" y="300602"/>
                  </a:cubicBezTo>
                  <a:cubicBezTo>
                    <a:pt x="498554" y="302656"/>
                    <a:pt x="503566" y="303683"/>
                    <a:pt x="509318" y="303683"/>
                  </a:cubicBezTo>
                  <a:cubicBezTo>
                    <a:pt x="515234" y="303683"/>
                    <a:pt x="520369" y="302615"/>
                    <a:pt x="524724" y="300479"/>
                  </a:cubicBezTo>
                  <a:cubicBezTo>
                    <a:pt x="529079" y="298343"/>
                    <a:pt x="532407" y="295220"/>
                    <a:pt x="534707" y="291112"/>
                  </a:cubicBezTo>
                  <a:cubicBezTo>
                    <a:pt x="537008" y="287004"/>
                    <a:pt x="538158" y="282074"/>
                    <a:pt x="538158" y="276322"/>
                  </a:cubicBezTo>
                  <a:lnTo>
                    <a:pt x="538158" y="227269"/>
                  </a:lnTo>
                  <a:lnTo>
                    <a:pt x="508085" y="227269"/>
                  </a:lnTo>
                  <a:lnTo>
                    <a:pt x="508085" y="168603"/>
                  </a:lnTo>
                  <a:lnTo>
                    <a:pt x="598057" y="168603"/>
                  </a:lnTo>
                  <a:lnTo>
                    <a:pt x="598057" y="275829"/>
                  </a:lnTo>
                  <a:cubicBezTo>
                    <a:pt x="598057" y="294563"/>
                    <a:pt x="594565" y="310667"/>
                    <a:pt x="587581" y="324143"/>
                  </a:cubicBezTo>
                  <a:cubicBezTo>
                    <a:pt x="580597" y="337618"/>
                    <a:pt x="570449" y="347929"/>
                    <a:pt x="557138" y="355078"/>
                  </a:cubicBezTo>
                  <a:cubicBezTo>
                    <a:pt x="543827" y="362226"/>
                    <a:pt x="527887" y="365800"/>
                    <a:pt x="509318" y="365800"/>
                  </a:cubicBezTo>
                  <a:cubicBezTo>
                    <a:pt x="490420" y="365800"/>
                    <a:pt x="474233" y="362350"/>
                    <a:pt x="460758" y="355448"/>
                  </a:cubicBezTo>
                  <a:cubicBezTo>
                    <a:pt x="447283" y="348546"/>
                    <a:pt x="436971" y="338522"/>
                    <a:pt x="429823" y="325375"/>
                  </a:cubicBezTo>
                  <a:cubicBezTo>
                    <a:pt x="422674" y="312229"/>
                    <a:pt x="419100" y="296535"/>
                    <a:pt x="419100" y="278294"/>
                  </a:cubicBezTo>
                  <a:lnTo>
                    <a:pt x="419100" y="92436"/>
                  </a:lnTo>
                  <a:cubicBezTo>
                    <a:pt x="419100" y="73209"/>
                    <a:pt x="422592" y="56653"/>
                    <a:pt x="429576" y="42767"/>
                  </a:cubicBezTo>
                  <a:cubicBezTo>
                    <a:pt x="436560" y="28881"/>
                    <a:pt x="446708" y="18281"/>
                    <a:pt x="460019" y="10969"/>
                  </a:cubicBezTo>
                  <a:cubicBezTo>
                    <a:pt x="473329" y="3656"/>
                    <a:pt x="489270" y="0"/>
                    <a:pt x="507839" y="0"/>
                  </a:cubicBezTo>
                  <a:close/>
                  <a:moveTo>
                    <a:pt x="282197" y="0"/>
                  </a:moveTo>
                  <a:cubicBezTo>
                    <a:pt x="301424" y="0"/>
                    <a:pt x="317898" y="3286"/>
                    <a:pt x="331619" y="9859"/>
                  </a:cubicBezTo>
                  <a:cubicBezTo>
                    <a:pt x="345341" y="16433"/>
                    <a:pt x="355817" y="26046"/>
                    <a:pt x="363048" y="38700"/>
                  </a:cubicBezTo>
                  <a:cubicBezTo>
                    <a:pt x="370278" y="51353"/>
                    <a:pt x="373894" y="66554"/>
                    <a:pt x="373894" y="84301"/>
                  </a:cubicBezTo>
                  <a:lnTo>
                    <a:pt x="373894" y="281499"/>
                  </a:lnTo>
                  <a:cubicBezTo>
                    <a:pt x="373894" y="299246"/>
                    <a:pt x="370278" y="314406"/>
                    <a:pt x="363048" y="326977"/>
                  </a:cubicBezTo>
                  <a:cubicBezTo>
                    <a:pt x="355817" y="339549"/>
                    <a:pt x="345341" y="349162"/>
                    <a:pt x="331619" y="355817"/>
                  </a:cubicBezTo>
                  <a:cubicBezTo>
                    <a:pt x="317898" y="362473"/>
                    <a:pt x="301424" y="365800"/>
                    <a:pt x="282197" y="365800"/>
                  </a:cubicBezTo>
                  <a:cubicBezTo>
                    <a:pt x="262970" y="365800"/>
                    <a:pt x="246496" y="362473"/>
                    <a:pt x="232774" y="355817"/>
                  </a:cubicBezTo>
                  <a:cubicBezTo>
                    <a:pt x="219053" y="349162"/>
                    <a:pt x="208577" y="339549"/>
                    <a:pt x="201346" y="326977"/>
                  </a:cubicBezTo>
                  <a:cubicBezTo>
                    <a:pt x="194115" y="314406"/>
                    <a:pt x="190500" y="299246"/>
                    <a:pt x="190500" y="281499"/>
                  </a:cubicBezTo>
                  <a:lnTo>
                    <a:pt x="190500" y="84301"/>
                  </a:lnTo>
                  <a:cubicBezTo>
                    <a:pt x="190500" y="66554"/>
                    <a:pt x="194115" y="51353"/>
                    <a:pt x="201346" y="38700"/>
                  </a:cubicBezTo>
                  <a:cubicBezTo>
                    <a:pt x="208577" y="26046"/>
                    <a:pt x="219053" y="16433"/>
                    <a:pt x="232774" y="9859"/>
                  </a:cubicBezTo>
                  <a:cubicBezTo>
                    <a:pt x="246496" y="3286"/>
                    <a:pt x="262970" y="0"/>
                    <a:pt x="282197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40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666663" y="4867738"/>
            <a:ext cx="1870017" cy="178756"/>
            <a:chOff x="9615401" y="4868709"/>
            <a:chExt cx="1870017" cy="178756"/>
          </a:xfrm>
        </p:grpSpPr>
        <p:sp>
          <p:nvSpPr>
            <p:cNvPr id="31" name="任意多边形: 形状 30"/>
            <p:cNvSpPr/>
            <p:nvPr/>
          </p:nvSpPr>
          <p:spPr>
            <a:xfrm>
              <a:off x="10127672" y="4868709"/>
              <a:ext cx="1357746" cy="178756"/>
            </a:xfrm>
            <a:custGeom>
              <a:gdLst>
                <a:gd name="connsiteX0" fmla="*/ 118810 w 1357746"/>
                <a:gd name="connsiteY0" fmla="*/ 0 h 178756"/>
                <a:gd name="connsiteX1" fmla="*/ 1357746 w 1357746"/>
                <a:gd name="connsiteY1" fmla="*/ 0 h 178756"/>
                <a:gd name="connsiteX2" fmla="*/ 1357746 w 1357746"/>
                <a:gd name="connsiteY2" fmla="*/ 178756 h 178756"/>
                <a:gd name="connsiteX3" fmla="*/ 0 w 1357746"/>
                <a:gd name="connsiteY3" fmla="*/ 178756 h 178756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746" h="178756">
                  <a:moveTo>
                    <a:pt x="118810" y="0"/>
                  </a:moveTo>
                  <a:lnTo>
                    <a:pt x="1357746" y="0"/>
                  </a:lnTo>
                  <a:lnTo>
                    <a:pt x="1357746" y="178756"/>
                  </a:lnTo>
                  <a:lnTo>
                    <a:pt x="0" y="178756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9838199" y="4868709"/>
              <a:ext cx="346710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9615401" y="4868709"/>
              <a:ext cx="280035" cy="178756"/>
            </a:xfrm>
            <a:prstGeom prst="parallelogram">
              <a:avLst>
                <a:gd name="adj" fmla="val 67627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1958340" y="2280821"/>
            <a:ext cx="2020735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8351520" y="2275642"/>
            <a:ext cx="1833389" cy="0"/>
          </a:xfrm>
          <a:prstGeom prst="line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3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5313941" y="2899709"/>
            <a:ext cx="25442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前  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81289" y="1861466"/>
            <a:ext cx="251543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16600" b="1" spc="-3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39572" y="231058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-15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第一部分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785360" y="2011680"/>
            <a:ext cx="0" cy="240030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4.xml><?xml version="1.0" encoding="utf-8"?>
<p:sld xmlns:a14="http://schemas.microsoft.com/office/drawing/2010/main"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论文引言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877401" y="1605145"/>
            <a:ext cx="3315879" cy="1823855"/>
            <a:chOff x="4784181" y="1611783"/>
            <a:chExt cx="3315879" cy="1823855"/>
          </a:xfrm>
        </p:grpSpPr>
        <p:grpSp>
          <p:nvGrpSpPr>
            <p:cNvPr id="15" name="组合 14"/>
            <p:cNvGrpSpPr/>
            <p:nvPr/>
          </p:nvGrpSpPr>
          <p:grpSpPr>
            <a:xfrm>
              <a:off x="4787744" y="1617174"/>
              <a:ext cx="3312316" cy="1818464"/>
              <a:chOff x="777244" y="2612312"/>
              <a:chExt cx="6300436" cy="2945290"/>
            </a:xfrm>
          </p:grpSpPr>
          <p:sp>
            <p:nvSpPr>
              <p:cNvPr id="16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7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4956793" y="2012993"/>
              <a:ext cx="2970654" cy="102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 algn="l">
                <a:lnSpc>
                  <a:spcPct val="130000"/>
                </a:lnSpc>
              </a:pPr>
              <a:r>
                <a:rPr lang="zh-CN" altLang="en-US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我国胃癌发病率位于全球第二位，死于胃癌人数占该病总死亡人数的</a:t>
              </a:r>
              <a:r>
                <a:rPr lang="en-US" altLang="zh-CN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1/4</a:t>
              </a:r>
              <a:r>
                <a:rPr lang="zh-CN" altLang="en-US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。</a:t>
              </a:r>
              <a:endParaRPr lang="zh-CN" altLang="en-US" sz="1400" b="0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/>
              </a:endParaRPr>
            </a:p>
          </p:txBody>
        </p:sp>
        <p:sp>
          <p:nvSpPr>
            <p:cNvPr id="19" name="直角三角形 18"/>
            <p:cNvSpPr/>
            <p:nvPr/>
          </p:nvSpPr>
          <p:spPr>
            <a:xfrm rot="5400000">
              <a:off x="4784181" y="1611783"/>
              <a:ext cx="670560" cy="67056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72161" y="1599754"/>
            <a:ext cx="3315879" cy="1823855"/>
            <a:chOff x="4784181" y="1611783"/>
            <a:chExt cx="3315879" cy="1823855"/>
          </a:xfrm>
        </p:grpSpPr>
        <p:grpSp>
          <p:nvGrpSpPr>
            <p:cNvPr id="22" name="组合 21"/>
            <p:cNvGrpSpPr/>
            <p:nvPr/>
          </p:nvGrpSpPr>
          <p:grpSpPr>
            <a:xfrm>
              <a:off x="4787744" y="1617174"/>
              <a:ext cx="3312316" cy="1818464"/>
              <a:chOff x="777244" y="2612312"/>
              <a:chExt cx="6300436" cy="2945290"/>
            </a:xfrm>
          </p:grpSpPr>
          <p:sp>
            <p:nvSpPr>
              <p:cNvPr id="25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26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4956793" y="2012993"/>
              <a:ext cx="2970654" cy="1021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手术是胃癌主要的治疗方法，然而胃癌术后并发症发生率仍较高，约</a:t>
              </a:r>
              <a:r>
                <a:rPr lang="en-US" altLang="zh-CN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10~20%</a:t>
              </a:r>
              <a:r>
                <a:rPr lang="zh-CN" altLang="en-US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。</a:t>
              </a:r>
            </a:p>
          </p:txBody>
        </p:sp>
        <p:sp>
          <p:nvSpPr>
            <p:cNvPr id="24" name="直角三角形 23"/>
            <p:cNvSpPr/>
            <p:nvPr/>
          </p:nvSpPr>
          <p:spPr>
            <a:xfrm rot="5400000">
              <a:off x="4784181" y="1611783"/>
              <a:ext cx="670560" cy="670560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997227" y="3619500"/>
            <a:ext cx="9987250" cy="0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3884527" y="4001981"/>
            <a:ext cx="7099950" cy="1823855"/>
            <a:chOff x="4784181" y="1611783"/>
            <a:chExt cx="3315879" cy="1823855"/>
          </a:xfrm>
        </p:grpSpPr>
        <p:grpSp>
          <p:nvGrpSpPr>
            <p:cNvPr id="31" name="组合 30"/>
            <p:cNvGrpSpPr/>
            <p:nvPr/>
          </p:nvGrpSpPr>
          <p:grpSpPr>
            <a:xfrm>
              <a:off x="4787744" y="1617174"/>
              <a:ext cx="3312316" cy="1818464"/>
              <a:chOff x="777244" y="2612312"/>
              <a:chExt cx="6300436" cy="2945290"/>
            </a:xfrm>
          </p:grpSpPr>
          <p:sp>
            <p:nvSpPr>
              <p:cNvPr id="34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35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>
              <a:off x="4960356" y="2102584"/>
              <a:ext cx="2970654" cy="701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华文隶书" panose="0201080004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b="0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术前肺功能检查作为外科手术风险评估的手段之一，其对胃癌术后并发症的评估作用</a:t>
              </a:r>
            </a:p>
          </p:txBody>
        </p:sp>
        <p:sp>
          <p:nvSpPr>
            <p:cNvPr id="33" name="直角三角形 32"/>
            <p:cNvSpPr/>
            <p:nvPr/>
          </p:nvSpPr>
          <p:spPr>
            <a:xfrm rot="5400000">
              <a:off x="4620759" y="1775205"/>
              <a:ext cx="670560" cy="343716"/>
            </a:xfrm>
            <a:prstGeom prst="rtTriangle">
              <a:avLst/>
            </a:prstGeom>
            <a:solidFill>
              <a:srgbClr val="E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8200" y="2000964"/>
            <a:ext cx="2139056" cy="772326"/>
            <a:chOff x="838200" y="2000964"/>
            <a:chExt cx="2139056" cy="772326"/>
          </a:xfrm>
        </p:grpSpPr>
        <p:sp>
          <p:nvSpPr>
            <p:cNvPr id="14" name="矩形 13"/>
            <p:cNvSpPr/>
            <p:nvPr/>
          </p:nvSpPr>
          <p:spPr>
            <a:xfrm>
              <a:off x="997227" y="2250070"/>
              <a:ext cx="198002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chemeClr val="accent5">
                      <a:lumMod val="50000"/>
                    </a:schemeClr>
                  </a:solidFill>
                  <a:cs typeface="+mn-ea"/>
                  <a:sym typeface="+mn-lt"/>
                </a:rPr>
                <a:t>本研究概述</a:t>
              </a:r>
            </a:p>
          </p:txBody>
        </p:sp>
        <p:sp>
          <p:nvSpPr>
            <p:cNvPr id="36" name="弧形 35"/>
            <p:cNvSpPr/>
            <p:nvPr/>
          </p:nvSpPr>
          <p:spPr>
            <a:xfrm>
              <a:off x="838200" y="2000964"/>
              <a:ext cx="538373" cy="538373"/>
            </a:xfrm>
            <a:prstGeom prst="arc">
              <a:avLst>
                <a:gd name="adj1" fmla="val 6742859"/>
                <a:gd name="adj2" fmla="val 0"/>
              </a:avLst>
            </a:prstGeom>
            <a:noFill/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38200" y="4286378"/>
            <a:ext cx="2139056" cy="772326"/>
            <a:chOff x="838200" y="2000964"/>
            <a:chExt cx="2139056" cy="772326"/>
          </a:xfrm>
        </p:grpSpPr>
        <p:sp>
          <p:nvSpPr>
            <p:cNvPr id="39" name="矩形 38"/>
            <p:cNvSpPr/>
            <p:nvPr/>
          </p:nvSpPr>
          <p:spPr>
            <a:xfrm>
              <a:off x="997227" y="2250070"/>
              <a:ext cx="198002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EA0000"/>
                  </a:solidFill>
                  <a:cs typeface="+mn-ea"/>
                  <a:sym typeface="+mn-lt"/>
                </a:rPr>
                <a:t>仍存在争议</a:t>
              </a:r>
            </a:p>
          </p:txBody>
        </p:sp>
        <p:sp>
          <p:nvSpPr>
            <p:cNvPr id="40" name="弧形 39"/>
            <p:cNvSpPr/>
            <p:nvPr/>
          </p:nvSpPr>
          <p:spPr>
            <a:xfrm>
              <a:off x="838200" y="2000964"/>
              <a:ext cx="538373" cy="538373"/>
            </a:xfrm>
            <a:prstGeom prst="arc">
              <a:avLst>
                <a:gd name="adj1" fmla="val 6742859"/>
                <a:gd name="adj2" fmla="val 0"/>
              </a:avLst>
            </a:prstGeom>
            <a:noFill/>
            <a:ln w="25400">
              <a:solidFill>
                <a:srgbClr val="EA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5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4" name="组合 43"/>
          <p:cNvGrpSpPr/>
          <p:nvPr/>
        </p:nvGrpSpPr>
        <p:grpSpPr>
          <a:xfrm>
            <a:off x="6698979" y="1195581"/>
            <a:ext cx="4696385" cy="4696385"/>
            <a:chOff x="777244" y="2612312"/>
            <a:chExt cx="6300436" cy="2945290"/>
          </a:xfrm>
        </p:grpSpPr>
        <p:sp>
          <p:nvSpPr>
            <p:cNvPr id="47" name="箭头: 五边形 15"/>
            <p:cNvSpPr/>
            <p:nvPr/>
          </p:nvSpPr>
          <p:spPr>
            <a:xfrm>
              <a:off x="777244" y="2612312"/>
              <a:ext cx="6293659" cy="2936558"/>
            </a:xfrm>
            <a:prstGeom prst="ellipse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  <p:sp>
          <p:nvSpPr>
            <p:cNvPr id="48" name="箭头: 五边形 16"/>
            <p:cNvSpPr/>
            <p:nvPr/>
          </p:nvSpPr>
          <p:spPr>
            <a:xfrm>
              <a:off x="784021" y="2621044"/>
              <a:ext cx="6293659" cy="2936558"/>
            </a:xfrm>
            <a:prstGeom prst="ellipse">
              <a:avLst/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 panose="020b0300000000000000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论文引言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952229" y="1890423"/>
            <a:ext cx="2377317" cy="641462"/>
            <a:chOff x="1952229" y="1890423"/>
            <a:chExt cx="2377317" cy="641462"/>
          </a:xfrm>
        </p:grpSpPr>
        <p:grpSp>
          <p:nvGrpSpPr>
            <p:cNvPr id="49" name="组合 48"/>
            <p:cNvGrpSpPr/>
            <p:nvPr/>
          </p:nvGrpSpPr>
          <p:grpSpPr>
            <a:xfrm>
              <a:off x="1952229" y="1890423"/>
              <a:ext cx="2377317" cy="641462"/>
              <a:chOff x="777244" y="2612312"/>
              <a:chExt cx="6300436" cy="2945290"/>
            </a:xfrm>
          </p:grpSpPr>
          <p:sp>
            <p:nvSpPr>
              <p:cNvPr id="50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51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1B456B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2387097" y="2010148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</a:rPr>
                <a:t>本研究目的</a:t>
              </a: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456" y="1666517"/>
            <a:ext cx="3768436" cy="3768436"/>
          </a:xfrm>
          <a:prstGeom prst="ellipse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49482" y="2919239"/>
            <a:ext cx="6027518" cy="1267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32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在于探讨术前肺功能检查对</a:t>
            </a:r>
            <a:endParaRPr lang="en-US" altLang="zh-CN" sz="32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/>
            </a:endParaRPr>
          </a:p>
          <a:p>
            <a:pPr algn="ctr">
              <a:lnSpc>
                <a:spcPct val="125000"/>
              </a:lnSpc>
            </a:pPr>
            <a:r>
              <a:rPr lang="zh-CN" altLang="en-US" sz="32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/>
              </a:rPr>
              <a:t>胃癌术后并发症的评估作用</a:t>
            </a:r>
          </a:p>
        </p:txBody>
      </p:sp>
      <p:sp>
        <p:nvSpPr>
          <p:cNvPr id="7" name="任意多边形: 形状 6"/>
          <p:cNvSpPr/>
          <p:nvPr/>
        </p:nvSpPr>
        <p:spPr>
          <a:xfrm>
            <a:off x="4578927" y="2216727"/>
            <a:ext cx="2680855" cy="547255"/>
          </a:xfrm>
          <a:custGeom>
            <a:gdLst>
              <a:gd name="connsiteX0" fmla="*/ 2680855 w 2680855"/>
              <a:gd name="connsiteY0" fmla="*/ 547255 h 547255"/>
              <a:gd name="connsiteX1" fmla="*/ 2133600 w 2680855"/>
              <a:gd name="connsiteY1" fmla="*/ 0 h 547255"/>
              <a:gd name="connsiteX2" fmla="*/ 0 w 2680855"/>
              <a:gd name="connsiteY2" fmla="*/ 0 h 54725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0855" h="547255">
                <a:moveTo>
                  <a:pt x="2680855" y="547255"/>
                </a:moveTo>
                <a:lnTo>
                  <a:pt x="213360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6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5176781" y="2899709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39585" y="1888391"/>
            <a:ext cx="2476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16600" b="1" spc="-30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02412" y="231058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-15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第二部分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648200" y="2011680"/>
            <a:ext cx="0" cy="240030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7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sp>
        <p:nvSpPr>
          <p:cNvPr id="15" name="矩形 14"/>
          <p:cNvSpPr/>
          <p:nvPr/>
        </p:nvSpPr>
        <p:spPr>
          <a:xfrm>
            <a:off x="1016912" y="1161459"/>
            <a:ext cx="9810415" cy="853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XXXX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大学附属中山医院</a:t>
            </a: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20XX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年</a:t>
            </a: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1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月至</a:t>
            </a: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20XX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年</a:t>
            </a: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12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月术前行肺功能检查的择期胃癌手术患者</a:t>
            </a:r>
            <a:r>
              <a:rPr lang="en-US" altLang="zh-CN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200</a:t>
            </a:r>
            <a:r>
              <a:rPr lang="zh-CN" altLang="en-US" sz="20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例。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182658" y="2074667"/>
            <a:ext cx="4739461" cy="4380280"/>
            <a:chOff x="1287266" y="2244760"/>
            <a:chExt cx="4739461" cy="4380280"/>
          </a:xfrm>
        </p:grpSpPr>
        <p:grpSp>
          <p:nvGrpSpPr>
            <p:cNvPr id="22" name="组合 21"/>
            <p:cNvGrpSpPr/>
            <p:nvPr/>
          </p:nvGrpSpPr>
          <p:grpSpPr>
            <a:xfrm>
              <a:off x="1287266" y="2538130"/>
              <a:ext cx="4739461" cy="4063561"/>
              <a:chOff x="906762" y="2629439"/>
              <a:chExt cx="1007842" cy="1007842"/>
            </a:xfrm>
          </p:grpSpPr>
          <p:sp>
            <p:nvSpPr>
              <p:cNvPr id="26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3547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  <p:sp>
            <p:nvSpPr>
              <p:cNvPr id="27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4985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  <p:sp>
            <p:nvSpPr>
              <p:cNvPr id="28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38953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2265169" y="2244760"/>
              <a:ext cx="2783653" cy="586740"/>
              <a:chOff x="2402747" y="2244760"/>
              <a:chExt cx="2783653" cy="586740"/>
            </a:xfrm>
          </p:grpSpPr>
          <p:sp>
            <p:nvSpPr>
              <p:cNvPr id="29" name="矩形: 圆角 28"/>
              <p:cNvSpPr/>
              <p:nvPr/>
            </p:nvSpPr>
            <p:spPr>
              <a:xfrm>
                <a:off x="2402747" y="2244760"/>
                <a:ext cx="2783653" cy="58674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3071213" y="2289472"/>
                <a:ext cx="1446721" cy="497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b="1">
                    <a:solidFill>
                      <a:schemeClr val="bg1"/>
                    </a:solidFill>
                    <a:latin typeface="Arial"/>
                    <a:ea typeface="微软雅黑"/>
                  </a:rPr>
                  <a:t>纳入标准 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631518" y="3235942"/>
              <a:ext cx="4152754" cy="22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1. 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术前经过影像学及电子胃镜检查并取病理活检确诊胃癌的手术患者。</a:t>
              </a:r>
            </a:p>
            <a:p>
              <a:pPr>
                <a:lnSpc>
                  <a:spcPct val="130000"/>
                </a:lnSpc>
              </a:pPr>
              <a:endParaRPr lang="zh-CN" altLang="en-US">
                <a:solidFill>
                  <a:srgbClr val="4B5D75"/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2.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术前均未进行放化疗者。</a:t>
              </a:r>
            </a:p>
            <a:p>
              <a:pPr>
                <a:lnSpc>
                  <a:spcPct val="130000"/>
                </a:lnSpc>
              </a:pPr>
              <a:endParaRPr lang="zh-CN" altLang="en-US">
                <a:solidFill>
                  <a:srgbClr val="4B5D75"/>
                </a:solidFill>
                <a:latin typeface="Arial" panose="020b0604020202020204" pitchFamily="34" charset="0"/>
                <a:ea typeface="微软雅黑"/>
                <a:cs typeface="Arial" panose="020b0604020202020204" pitchFamily="34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3.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术前肺功能检查的数据完整者。</a:t>
              </a:r>
            </a:p>
          </p:txBody>
        </p:sp>
        <p:sp>
          <p:nvSpPr>
            <p:cNvPr id="4" name="矩形: 圆顶角 3"/>
            <p:cNvSpPr/>
            <p:nvPr/>
          </p:nvSpPr>
          <p:spPr>
            <a:xfrm flipV="1">
              <a:off x="1287266" y="6365240"/>
              <a:ext cx="4739461" cy="2598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48130" y="2074667"/>
            <a:ext cx="4739461" cy="4380280"/>
            <a:chOff x="1287266" y="2244760"/>
            <a:chExt cx="4739461" cy="4380280"/>
          </a:xfrm>
        </p:grpSpPr>
        <p:grpSp>
          <p:nvGrpSpPr>
            <p:cNvPr id="36" name="组合 35"/>
            <p:cNvGrpSpPr/>
            <p:nvPr/>
          </p:nvGrpSpPr>
          <p:grpSpPr>
            <a:xfrm>
              <a:off x="1287266" y="2538130"/>
              <a:ext cx="4739461" cy="4063561"/>
              <a:chOff x="906762" y="2629439"/>
              <a:chExt cx="1007842" cy="1007842"/>
            </a:xfrm>
          </p:grpSpPr>
          <p:sp>
            <p:nvSpPr>
              <p:cNvPr id="45" name="↖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3547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  <p:sp>
            <p:nvSpPr>
              <p:cNvPr id="46" name="↘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4985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  <p:sp>
            <p:nvSpPr>
              <p:cNvPr id="52" name="1"/>
              <p:cNvSpPr/>
              <p:nvPr/>
            </p:nvSpPr>
            <p:spPr>
              <a:xfrm>
                <a:off x="906762" y="2629439"/>
                <a:ext cx="1007842" cy="1007842"/>
              </a:xfrm>
              <a:prstGeom prst="roundRect">
                <a:avLst>
                  <a:gd name="adj" fmla="val 38953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EEF2F9"/>
                  </a:solidFill>
                  <a:effectLst/>
                  <a:uLnTx/>
                  <a:uFillTx/>
                  <a:latin typeface="思源黑体 CN Light" panose="020b0300000000000000" charset="-122"/>
                  <a:cs typeface="+mn-cs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265169" y="2244760"/>
              <a:ext cx="2783653" cy="586740"/>
              <a:chOff x="2402747" y="2244760"/>
              <a:chExt cx="2783653" cy="586740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2402747" y="2244760"/>
                <a:ext cx="2783653" cy="586740"/>
              </a:xfrm>
              <a:prstGeom prst="roundRect">
                <a:avLst>
                  <a:gd name="adj" fmla="val 50000"/>
                </a:avLst>
              </a:prstGeom>
              <a:solidFill>
                <a:srgbClr val="E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071213" y="2289472"/>
                <a:ext cx="1500732" cy="497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b="1">
                    <a:solidFill>
                      <a:schemeClr val="bg1"/>
                    </a:solidFill>
                    <a:latin typeface="Arial"/>
                    <a:ea typeface="微软雅黑"/>
                  </a:rPr>
                  <a:t>排除标准 </a:t>
                </a: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631518" y="3235942"/>
              <a:ext cx="4152754" cy="2217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1.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有严重心脏基础疾病者；严重胸廓畸形者 。</a:t>
              </a:r>
            </a:p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2.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肺功能检查前行放疗或化疗的患者。</a:t>
              </a:r>
            </a:p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3.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术前肺功能检查在外院进行的患者。</a:t>
              </a:r>
            </a:p>
            <a:p>
              <a:pPr>
                <a:lnSpc>
                  <a:spcPct val="130000"/>
                </a:lnSpc>
              </a:pPr>
              <a:r>
                <a:rPr lang="en-US" altLang="zh-CN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4.</a:t>
              </a:r>
              <a:r>
                <a:rPr lang="zh-CN" altLang="en-US">
                  <a:solidFill>
                    <a:srgbClr val="4B5D75"/>
                  </a:solidFill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胃癌急诊手术患者；残胃癌再次手术者。</a:t>
              </a:r>
            </a:p>
          </p:txBody>
        </p:sp>
        <p:sp>
          <p:nvSpPr>
            <p:cNvPr id="39" name="矩形: 圆顶角 38"/>
            <p:cNvSpPr/>
            <p:nvPr/>
          </p:nvSpPr>
          <p:spPr>
            <a:xfrm flipV="1">
              <a:off x="1287266" y="6365240"/>
              <a:ext cx="4739461" cy="2598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E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8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058141" y="2350068"/>
            <a:ext cx="2392680" cy="2392680"/>
            <a:chOff x="1063820" y="2199348"/>
            <a:chExt cx="2392680" cy="2392680"/>
          </a:xfrm>
        </p:grpSpPr>
        <p:grpSp>
          <p:nvGrpSpPr>
            <p:cNvPr id="25" name="组合 24"/>
            <p:cNvGrpSpPr/>
            <p:nvPr/>
          </p:nvGrpSpPr>
          <p:grpSpPr>
            <a:xfrm>
              <a:off x="1063820" y="2199348"/>
              <a:ext cx="2392680" cy="2392680"/>
              <a:chOff x="1120141" y="2225041"/>
              <a:chExt cx="2392680" cy="2392680"/>
            </a:xfrm>
          </p:grpSpPr>
          <p:sp>
            <p:nvSpPr>
              <p:cNvPr id="31" name="泪滴形 30"/>
              <p:cNvSpPr/>
              <p:nvPr/>
            </p:nvSpPr>
            <p:spPr>
              <a:xfrm rot="8137154">
                <a:off x="1120141" y="2225041"/>
                <a:ext cx="2392680" cy="2392680"/>
              </a:xfrm>
              <a:prstGeom prst="teardrop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581350" y="2895724"/>
                <a:ext cx="1470256" cy="525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b="1">
                    <a:solidFill>
                      <a:schemeClr val="bg1"/>
                    </a:solidFill>
                    <a:latin typeface="微软雅黑" panose="020b0503020204020204" charset="-122"/>
                    <a:ea typeface="微软雅黑"/>
                  </a:rPr>
                  <a:t>资料收集</a:t>
                </a:r>
              </a:p>
            </p:txBody>
          </p:sp>
        </p:grpSp>
        <p:sp>
          <p:nvSpPr>
            <p:cNvPr id="34" name="piled-files_72865"/>
            <p:cNvSpPr>
              <a:spLocks noChangeAspect="1"/>
            </p:cNvSpPr>
            <p:nvPr/>
          </p:nvSpPr>
          <p:spPr bwMode="auto">
            <a:xfrm>
              <a:off x="1955314" y="3597759"/>
              <a:ext cx="609685" cy="543032"/>
            </a:xfrm>
            <a:custGeom>
              <a:gdLst>
                <a:gd name="connsiteX0" fmla="*/ 549417 w 606402"/>
                <a:gd name="connsiteY0" fmla="*/ 378654 h 540108"/>
                <a:gd name="connsiteX1" fmla="*/ 588787 w 606402"/>
                <a:gd name="connsiteY1" fmla="*/ 387432 h 540108"/>
                <a:gd name="connsiteX2" fmla="*/ 606368 w 606402"/>
                <a:gd name="connsiteY2" fmla="*/ 408162 h 540108"/>
                <a:gd name="connsiteX3" fmla="*/ 591125 w 606402"/>
                <a:gd name="connsiteY3" fmla="*/ 430760 h 540108"/>
                <a:gd name="connsiteX4" fmla="*/ 282900 w 606402"/>
                <a:gd name="connsiteY4" fmla="*/ 536653 h 540108"/>
                <a:gd name="connsiteX5" fmla="*/ 261859 w 606402"/>
                <a:gd name="connsiteY5" fmla="*/ 540108 h 540108"/>
                <a:gd name="connsiteX6" fmla="*/ 245307 w 606402"/>
                <a:gd name="connsiteY6" fmla="*/ 537960 h 540108"/>
                <a:gd name="connsiteX7" fmla="*/ 16756 w 606402"/>
                <a:gd name="connsiteY7" fmla="*/ 477543 h 540108"/>
                <a:gd name="connsiteX8" fmla="*/ 17 w 606402"/>
                <a:gd name="connsiteY8" fmla="*/ 456720 h 540108"/>
                <a:gd name="connsiteX9" fmla="*/ 14886 w 606402"/>
                <a:gd name="connsiteY9" fmla="*/ 434589 h 540108"/>
                <a:gd name="connsiteX10" fmla="*/ 54817 w 606402"/>
                <a:gd name="connsiteY10" fmla="*/ 420208 h 540108"/>
                <a:gd name="connsiteX11" fmla="*/ 234833 w 606402"/>
                <a:gd name="connsiteY11" fmla="*/ 467832 h 540108"/>
                <a:gd name="connsiteX12" fmla="*/ 261859 w 606402"/>
                <a:gd name="connsiteY12" fmla="*/ 471380 h 540108"/>
                <a:gd name="connsiteX13" fmla="*/ 296179 w 606402"/>
                <a:gd name="connsiteY13" fmla="*/ 465591 h 540108"/>
                <a:gd name="connsiteX14" fmla="*/ 549417 w 606402"/>
                <a:gd name="connsiteY14" fmla="*/ 269066 h 540108"/>
                <a:gd name="connsiteX15" fmla="*/ 588787 w 606402"/>
                <a:gd name="connsiteY15" fmla="*/ 277842 h 540108"/>
                <a:gd name="connsiteX16" fmla="*/ 606368 w 606402"/>
                <a:gd name="connsiteY16" fmla="*/ 298570 h 540108"/>
                <a:gd name="connsiteX17" fmla="*/ 591125 w 606402"/>
                <a:gd name="connsiteY17" fmla="*/ 321165 h 540108"/>
                <a:gd name="connsiteX18" fmla="*/ 282900 w 606402"/>
                <a:gd name="connsiteY18" fmla="*/ 427042 h 540108"/>
                <a:gd name="connsiteX19" fmla="*/ 261859 w 606402"/>
                <a:gd name="connsiteY19" fmla="*/ 430590 h 540108"/>
                <a:gd name="connsiteX20" fmla="*/ 245307 w 606402"/>
                <a:gd name="connsiteY20" fmla="*/ 428349 h 540108"/>
                <a:gd name="connsiteX21" fmla="*/ 16850 w 606402"/>
                <a:gd name="connsiteY21" fmla="*/ 367941 h 540108"/>
                <a:gd name="connsiteX22" fmla="*/ 17 w 606402"/>
                <a:gd name="connsiteY22" fmla="*/ 347120 h 540108"/>
                <a:gd name="connsiteX23" fmla="*/ 14886 w 606402"/>
                <a:gd name="connsiteY23" fmla="*/ 324993 h 540108"/>
                <a:gd name="connsiteX24" fmla="*/ 54817 w 606402"/>
                <a:gd name="connsiteY24" fmla="*/ 310614 h 540108"/>
                <a:gd name="connsiteX25" fmla="*/ 234833 w 606402"/>
                <a:gd name="connsiteY25" fmla="*/ 358231 h 540108"/>
                <a:gd name="connsiteX26" fmla="*/ 261859 w 606402"/>
                <a:gd name="connsiteY26" fmla="*/ 361779 h 540108"/>
                <a:gd name="connsiteX27" fmla="*/ 296179 w 606402"/>
                <a:gd name="connsiteY27" fmla="*/ 355990 h 540108"/>
                <a:gd name="connsiteX28" fmla="*/ 549417 w 606402"/>
                <a:gd name="connsiteY28" fmla="*/ 159407 h 540108"/>
                <a:gd name="connsiteX29" fmla="*/ 588787 w 606402"/>
                <a:gd name="connsiteY29" fmla="*/ 168183 h 540108"/>
                <a:gd name="connsiteX30" fmla="*/ 606368 w 606402"/>
                <a:gd name="connsiteY30" fmla="*/ 188911 h 540108"/>
                <a:gd name="connsiteX31" fmla="*/ 591125 w 606402"/>
                <a:gd name="connsiteY31" fmla="*/ 211506 h 540108"/>
                <a:gd name="connsiteX32" fmla="*/ 282900 w 606402"/>
                <a:gd name="connsiteY32" fmla="*/ 317383 h 540108"/>
                <a:gd name="connsiteX33" fmla="*/ 261859 w 606402"/>
                <a:gd name="connsiteY33" fmla="*/ 320931 h 540108"/>
                <a:gd name="connsiteX34" fmla="*/ 245307 w 606402"/>
                <a:gd name="connsiteY34" fmla="*/ 318784 h 540108"/>
                <a:gd name="connsiteX35" fmla="*/ 16850 w 606402"/>
                <a:gd name="connsiteY35" fmla="*/ 258282 h 540108"/>
                <a:gd name="connsiteX36" fmla="*/ 17 w 606402"/>
                <a:gd name="connsiteY36" fmla="*/ 237461 h 540108"/>
                <a:gd name="connsiteX37" fmla="*/ 14886 w 606402"/>
                <a:gd name="connsiteY37" fmla="*/ 215334 h 540108"/>
                <a:gd name="connsiteX38" fmla="*/ 54817 w 606402"/>
                <a:gd name="connsiteY38" fmla="*/ 200955 h 540108"/>
                <a:gd name="connsiteX39" fmla="*/ 234833 w 606402"/>
                <a:gd name="connsiteY39" fmla="*/ 248572 h 540108"/>
                <a:gd name="connsiteX40" fmla="*/ 261859 w 606402"/>
                <a:gd name="connsiteY40" fmla="*/ 252120 h 540108"/>
                <a:gd name="connsiteX41" fmla="*/ 296179 w 606402"/>
                <a:gd name="connsiteY41" fmla="*/ 246331 h 540108"/>
                <a:gd name="connsiteX42" fmla="*/ 320025 w 606402"/>
                <a:gd name="connsiteY42" fmla="*/ 0 h 540108"/>
                <a:gd name="connsiteX43" fmla="*/ 334146 w 606402"/>
                <a:gd name="connsiteY43" fmla="*/ 1588 h 540108"/>
                <a:gd name="connsiteX44" fmla="*/ 588787 w 606402"/>
                <a:gd name="connsiteY44" fmla="*/ 58556 h 540108"/>
                <a:gd name="connsiteX45" fmla="*/ 606368 w 606402"/>
                <a:gd name="connsiteY45" fmla="*/ 79289 h 540108"/>
                <a:gd name="connsiteX46" fmla="*/ 591125 w 606402"/>
                <a:gd name="connsiteY46" fmla="*/ 101890 h 540108"/>
                <a:gd name="connsiteX47" fmla="*/ 282900 w 606402"/>
                <a:gd name="connsiteY47" fmla="*/ 207795 h 540108"/>
                <a:gd name="connsiteX48" fmla="*/ 261859 w 606402"/>
                <a:gd name="connsiteY48" fmla="*/ 211344 h 540108"/>
                <a:gd name="connsiteX49" fmla="*/ 245307 w 606402"/>
                <a:gd name="connsiteY49" fmla="*/ 209196 h 540108"/>
                <a:gd name="connsiteX50" fmla="*/ 16756 w 606402"/>
                <a:gd name="connsiteY50" fmla="*/ 148679 h 540108"/>
                <a:gd name="connsiteX51" fmla="*/ 17 w 606402"/>
                <a:gd name="connsiteY51" fmla="*/ 127852 h 540108"/>
                <a:gd name="connsiteX52" fmla="*/ 14886 w 606402"/>
                <a:gd name="connsiteY52" fmla="*/ 105719 h 540108"/>
                <a:gd name="connsiteX53" fmla="*/ 298143 w 606402"/>
                <a:gd name="connsiteY53" fmla="*/ 3829 h 540108"/>
                <a:gd name="connsiteX54" fmla="*/ 320025 w 606402"/>
                <a:gd name="connsiteY54" fmla="*/ 0 h 54010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6402" h="540108">
                  <a:moveTo>
                    <a:pt x="549417" y="378654"/>
                  </a:moveTo>
                  <a:lnTo>
                    <a:pt x="588787" y="387432"/>
                  </a:lnTo>
                  <a:cubicBezTo>
                    <a:pt x="598606" y="389673"/>
                    <a:pt x="605807" y="398077"/>
                    <a:pt x="606368" y="408162"/>
                  </a:cubicBezTo>
                  <a:cubicBezTo>
                    <a:pt x="606929" y="418247"/>
                    <a:pt x="600664" y="427398"/>
                    <a:pt x="591125" y="430760"/>
                  </a:cubicBezTo>
                  <a:lnTo>
                    <a:pt x="282900" y="536653"/>
                  </a:lnTo>
                  <a:cubicBezTo>
                    <a:pt x="276073" y="538987"/>
                    <a:pt x="268966" y="540108"/>
                    <a:pt x="261859" y="540108"/>
                  </a:cubicBezTo>
                  <a:cubicBezTo>
                    <a:pt x="256248" y="540108"/>
                    <a:pt x="250731" y="539454"/>
                    <a:pt x="245307" y="537960"/>
                  </a:cubicBezTo>
                  <a:lnTo>
                    <a:pt x="16756" y="477543"/>
                  </a:lnTo>
                  <a:cubicBezTo>
                    <a:pt x="7218" y="475022"/>
                    <a:pt x="485" y="466618"/>
                    <a:pt x="17" y="456720"/>
                  </a:cubicBezTo>
                  <a:cubicBezTo>
                    <a:pt x="-357" y="446915"/>
                    <a:pt x="5628" y="437857"/>
                    <a:pt x="14886" y="434589"/>
                  </a:cubicBezTo>
                  <a:lnTo>
                    <a:pt x="54817" y="420208"/>
                  </a:lnTo>
                  <a:lnTo>
                    <a:pt x="234833" y="467832"/>
                  </a:lnTo>
                  <a:cubicBezTo>
                    <a:pt x="243623" y="470166"/>
                    <a:pt x="252694" y="471380"/>
                    <a:pt x="261859" y="471380"/>
                  </a:cubicBezTo>
                  <a:cubicBezTo>
                    <a:pt x="273548" y="471380"/>
                    <a:pt x="285144" y="469419"/>
                    <a:pt x="296179" y="465591"/>
                  </a:cubicBezTo>
                  <a:close/>
                  <a:moveTo>
                    <a:pt x="549417" y="269066"/>
                  </a:moveTo>
                  <a:lnTo>
                    <a:pt x="588787" y="277842"/>
                  </a:lnTo>
                  <a:cubicBezTo>
                    <a:pt x="598606" y="280083"/>
                    <a:pt x="605807" y="288486"/>
                    <a:pt x="606368" y="298570"/>
                  </a:cubicBezTo>
                  <a:cubicBezTo>
                    <a:pt x="606929" y="308653"/>
                    <a:pt x="600664" y="317897"/>
                    <a:pt x="591125" y="321165"/>
                  </a:cubicBezTo>
                  <a:lnTo>
                    <a:pt x="282900" y="427042"/>
                  </a:lnTo>
                  <a:cubicBezTo>
                    <a:pt x="276073" y="429376"/>
                    <a:pt x="268966" y="430590"/>
                    <a:pt x="261859" y="430590"/>
                  </a:cubicBezTo>
                  <a:cubicBezTo>
                    <a:pt x="256248" y="430590"/>
                    <a:pt x="250731" y="429843"/>
                    <a:pt x="245307" y="428349"/>
                  </a:cubicBezTo>
                  <a:lnTo>
                    <a:pt x="16850" y="367941"/>
                  </a:lnTo>
                  <a:cubicBezTo>
                    <a:pt x="7311" y="365420"/>
                    <a:pt x="485" y="357017"/>
                    <a:pt x="17" y="347120"/>
                  </a:cubicBezTo>
                  <a:cubicBezTo>
                    <a:pt x="-357" y="337317"/>
                    <a:pt x="5628" y="328354"/>
                    <a:pt x="14886" y="324993"/>
                  </a:cubicBezTo>
                  <a:lnTo>
                    <a:pt x="54817" y="310614"/>
                  </a:lnTo>
                  <a:lnTo>
                    <a:pt x="234833" y="358231"/>
                  </a:lnTo>
                  <a:cubicBezTo>
                    <a:pt x="243623" y="360565"/>
                    <a:pt x="252694" y="361779"/>
                    <a:pt x="261859" y="361779"/>
                  </a:cubicBezTo>
                  <a:cubicBezTo>
                    <a:pt x="273548" y="361779"/>
                    <a:pt x="285144" y="359818"/>
                    <a:pt x="296179" y="355990"/>
                  </a:cubicBezTo>
                  <a:close/>
                  <a:moveTo>
                    <a:pt x="549417" y="159407"/>
                  </a:moveTo>
                  <a:lnTo>
                    <a:pt x="588787" y="168183"/>
                  </a:lnTo>
                  <a:cubicBezTo>
                    <a:pt x="598606" y="170424"/>
                    <a:pt x="605807" y="178921"/>
                    <a:pt x="606368" y="188911"/>
                  </a:cubicBezTo>
                  <a:cubicBezTo>
                    <a:pt x="606929" y="198994"/>
                    <a:pt x="600664" y="208238"/>
                    <a:pt x="591125" y="211506"/>
                  </a:cubicBezTo>
                  <a:lnTo>
                    <a:pt x="282900" y="317383"/>
                  </a:lnTo>
                  <a:cubicBezTo>
                    <a:pt x="276073" y="319717"/>
                    <a:pt x="268966" y="320931"/>
                    <a:pt x="261859" y="320931"/>
                  </a:cubicBezTo>
                  <a:cubicBezTo>
                    <a:pt x="256248" y="320931"/>
                    <a:pt x="250731" y="320184"/>
                    <a:pt x="245307" y="318784"/>
                  </a:cubicBezTo>
                  <a:lnTo>
                    <a:pt x="16850" y="258282"/>
                  </a:lnTo>
                  <a:cubicBezTo>
                    <a:pt x="7311" y="255761"/>
                    <a:pt x="485" y="247358"/>
                    <a:pt x="17" y="237461"/>
                  </a:cubicBezTo>
                  <a:cubicBezTo>
                    <a:pt x="-357" y="227658"/>
                    <a:pt x="5628" y="218695"/>
                    <a:pt x="14886" y="215334"/>
                  </a:cubicBezTo>
                  <a:lnTo>
                    <a:pt x="54817" y="200955"/>
                  </a:lnTo>
                  <a:lnTo>
                    <a:pt x="234833" y="248572"/>
                  </a:lnTo>
                  <a:cubicBezTo>
                    <a:pt x="243623" y="250906"/>
                    <a:pt x="252694" y="252120"/>
                    <a:pt x="261859" y="252120"/>
                  </a:cubicBezTo>
                  <a:cubicBezTo>
                    <a:pt x="273548" y="252120"/>
                    <a:pt x="285144" y="250159"/>
                    <a:pt x="296179" y="246331"/>
                  </a:cubicBezTo>
                  <a:close/>
                  <a:moveTo>
                    <a:pt x="320025" y="0"/>
                  </a:moveTo>
                  <a:cubicBezTo>
                    <a:pt x="324794" y="0"/>
                    <a:pt x="329470" y="467"/>
                    <a:pt x="334146" y="1588"/>
                  </a:cubicBezTo>
                  <a:lnTo>
                    <a:pt x="588787" y="58556"/>
                  </a:lnTo>
                  <a:cubicBezTo>
                    <a:pt x="598606" y="60798"/>
                    <a:pt x="605807" y="69296"/>
                    <a:pt x="606368" y="79289"/>
                  </a:cubicBezTo>
                  <a:cubicBezTo>
                    <a:pt x="606929" y="89375"/>
                    <a:pt x="600664" y="98621"/>
                    <a:pt x="591125" y="101890"/>
                  </a:cubicBezTo>
                  <a:lnTo>
                    <a:pt x="282900" y="207795"/>
                  </a:lnTo>
                  <a:cubicBezTo>
                    <a:pt x="276073" y="210130"/>
                    <a:pt x="268966" y="211344"/>
                    <a:pt x="261859" y="211344"/>
                  </a:cubicBezTo>
                  <a:cubicBezTo>
                    <a:pt x="256248" y="211344"/>
                    <a:pt x="250731" y="210597"/>
                    <a:pt x="245307" y="209196"/>
                  </a:cubicBezTo>
                  <a:lnTo>
                    <a:pt x="16756" y="148679"/>
                  </a:lnTo>
                  <a:cubicBezTo>
                    <a:pt x="7218" y="146157"/>
                    <a:pt x="485" y="137752"/>
                    <a:pt x="17" y="127852"/>
                  </a:cubicBezTo>
                  <a:cubicBezTo>
                    <a:pt x="-357" y="118046"/>
                    <a:pt x="5628" y="109081"/>
                    <a:pt x="14886" y="105719"/>
                  </a:cubicBezTo>
                  <a:lnTo>
                    <a:pt x="298143" y="3829"/>
                  </a:lnTo>
                  <a:cubicBezTo>
                    <a:pt x="305156" y="1214"/>
                    <a:pt x="312544" y="0"/>
                    <a:pt x="320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grpSp>
        <p:nvGrpSpPr>
          <p:cNvPr id="2" name="组合 1"/>
          <p:cNvGrpSpPr/>
          <p:nvPr/>
        </p:nvGrpSpPr>
        <p:grpSpPr>
          <a:xfrm>
            <a:off x="4287798" y="2056525"/>
            <a:ext cx="1453772" cy="1453772"/>
            <a:chOff x="4702540" y="1661823"/>
            <a:chExt cx="1453772" cy="1453772"/>
          </a:xfrm>
        </p:grpSpPr>
        <p:grpSp>
          <p:nvGrpSpPr>
            <p:cNvPr id="50" name="组合 49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51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53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5052784" y="1955366"/>
              <a:ext cx="69762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年龄</a:t>
              </a:r>
              <a:endParaRPr lang="en-US" altLang="zh-CN" sz="20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性别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084414" y="2056525"/>
            <a:ext cx="1453772" cy="1453772"/>
            <a:chOff x="4702540" y="1661823"/>
            <a:chExt cx="1453772" cy="1453772"/>
          </a:xfrm>
        </p:grpSpPr>
        <p:grpSp>
          <p:nvGrpSpPr>
            <p:cNvPr id="84" name="组合 83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86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87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5052784" y="1955366"/>
              <a:ext cx="69762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体重</a:t>
              </a:r>
            </a:p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指数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881030" y="2056525"/>
            <a:ext cx="1453772" cy="1453772"/>
            <a:chOff x="4702540" y="1661823"/>
            <a:chExt cx="1453772" cy="1453772"/>
          </a:xfrm>
        </p:grpSpPr>
        <p:grpSp>
          <p:nvGrpSpPr>
            <p:cNvPr id="89" name="组合 88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91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92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5052784" y="1955366"/>
              <a:ext cx="95410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肺功能</a:t>
              </a:r>
            </a:p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检查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9677646" y="2056525"/>
            <a:ext cx="1453772" cy="1453772"/>
            <a:chOff x="4702540" y="1661823"/>
            <a:chExt cx="1453772" cy="1453772"/>
          </a:xfrm>
        </p:grpSpPr>
        <p:grpSp>
          <p:nvGrpSpPr>
            <p:cNvPr id="94" name="组合 93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96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97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5052784" y="1955366"/>
              <a:ext cx="69762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吸烟</a:t>
              </a:r>
            </a:p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指数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286234" y="4164630"/>
            <a:ext cx="1453772" cy="1453772"/>
            <a:chOff x="4702540" y="1661823"/>
            <a:chExt cx="1453772" cy="1453772"/>
          </a:xfrm>
        </p:grpSpPr>
        <p:grpSp>
          <p:nvGrpSpPr>
            <p:cNvPr id="99" name="组合 98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101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02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4920753" y="1946984"/>
              <a:ext cx="95410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术后</a:t>
              </a:r>
              <a:endParaRPr lang="en-US" altLang="zh-CN" sz="20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并发症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082850" y="4164630"/>
            <a:ext cx="1453772" cy="1453772"/>
            <a:chOff x="4702540" y="1661823"/>
            <a:chExt cx="1453772" cy="1453772"/>
          </a:xfrm>
        </p:grpSpPr>
        <p:grpSp>
          <p:nvGrpSpPr>
            <p:cNvPr id="104" name="组合 103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106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07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05" name="矩形 104"/>
            <p:cNvSpPr/>
            <p:nvPr/>
          </p:nvSpPr>
          <p:spPr>
            <a:xfrm>
              <a:off x="4930069" y="1939861"/>
              <a:ext cx="95410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术前</a:t>
              </a:r>
            </a:p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合并症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879466" y="4164630"/>
            <a:ext cx="1453772" cy="1453772"/>
            <a:chOff x="4702540" y="1661823"/>
            <a:chExt cx="1453772" cy="1453772"/>
          </a:xfrm>
        </p:grpSpPr>
        <p:grpSp>
          <p:nvGrpSpPr>
            <p:cNvPr id="109" name="组合 108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111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12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10" name="矩形 109"/>
            <p:cNvSpPr/>
            <p:nvPr/>
          </p:nvSpPr>
          <p:spPr>
            <a:xfrm>
              <a:off x="5052784" y="1955366"/>
              <a:ext cx="697627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肿瘤</a:t>
              </a:r>
            </a:p>
            <a:p>
              <a:pPr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分期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676082" y="4164630"/>
            <a:ext cx="1453772" cy="1453772"/>
            <a:chOff x="4702540" y="1661823"/>
            <a:chExt cx="1453772" cy="1453772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02540" y="1661823"/>
              <a:ext cx="1453772" cy="1453772"/>
              <a:chOff x="777244" y="2612312"/>
              <a:chExt cx="6300436" cy="2945290"/>
            </a:xfrm>
          </p:grpSpPr>
          <p:sp>
            <p:nvSpPr>
              <p:cNvPr id="116" name="箭头: 五边形 15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117" name="箭头: 五边形 16"/>
              <p:cNvSpPr/>
              <p:nvPr/>
            </p:nvSpPr>
            <p:spPr>
              <a:xfrm>
                <a:off x="784021" y="2621044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115" name="矩形 114"/>
            <p:cNvSpPr/>
            <p:nvPr/>
          </p:nvSpPr>
          <p:spPr>
            <a:xfrm>
              <a:off x="4880167" y="1973235"/>
              <a:ext cx="1210588" cy="826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手术相关</a:t>
              </a:r>
            </a:p>
            <a:p>
              <a:pPr algn="ctr">
                <a:lnSpc>
                  <a:spcPct val="125000"/>
                </a:lnSpc>
              </a:pPr>
              <a:r>
                <a:rPr lang="zh-CN" altLang="en-US" sz="20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指标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695904" y="1440180"/>
            <a:ext cx="10800193" cy="4709160"/>
          </a:xfrm>
          <a:prstGeom prst="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800174" y="1965960"/>
            <a:ext cx="0" cy="3648132"/>
          </a:xfrm>
          <a:prstGeom prst="line">
            <a:avLst/>
          </a:prstGeom>
          <a:ln w="15875">
            <a:solidFill>
              <a:srgbClr val="1B456B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9.xml><?xml version="1.0" encoding="utf-8"?>
<p:sld xmlns:mc="http://schemas.openxmlformats.org/markup-compatibility/2006"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10714780" y="421073"/>
            <a:ext cx="984573" cy="365800"/>
          </a:xfrm>
          <a:custGeom>
            <a:rect l="l" t="t" r="r" b="b"/>
            <a:pathLst>
              <a:path w="821569" h="365800">
                <a:moveTo>
                  <a:pt x="729872" y="60884"/>
                </a:moveTo>
                <a:cubicBezTo>
                  <a:pt x="723627" y="60884"/>
                  <a:pt x="718287" y="62117"/>
                  <a:pt x="713850" y="64582"/>
                </a:cubicBezTo>
                <a:cubicBezTo>
                  <a:pt x="709413" y="67047"/>
                  <a:pt x="706044" y="70580"/>
                  <a:pt x="703743" y="75181"/>
                </a:cubicBezTo>
                <a:cubicBezTo>
                  <a:pt x="701443" y="79782"/>
                  <a:pt x="700292" y="85287"/>
                  <a:pt x="700292" y="91696"/>
                </a:cubicBezTo>
                <a:lnTo>
                  <a:pt x="700292" y="273611"/>
                </a:lnTo>
                <a:cubicBezTo>
                  <a:pt x="700292" y="280184"/>
                  <a:pt x="701443" y="285771"/>
                  <a:pt x="703743" y="290373"/>
                </a:cubicBezTo>
                <a:cubicBezTo>
                  <a:pt x="706044" y="294974"/>
                  <a:pt x="709413" y="298507"/>
                  <a:pt x="713850" y="300972"/>
                </a:cubicBezTo>
                <a:cubicBezTo>
                  <a:pt x="718287" y="303437"/>
                  <a:pt x="723627" y="304669"/>
                  <a:pt x="729872" y="304669"/>
                </a:cubicBezTo>
                <a:cubicBezTo>
                  <a:pt x="736117" y="304669"/>
                  <a:pt x="741498" y="303437"/>
                  <a:pt x="746017" y="300972"/>
                </a:cubicBezTo>
                <a:cubicBezTo>
                  <a:pt x="750537" y="298507"/>
                  <a:pt x="753946" y="294974"/>
                  <a:pt x="756247" y="290373"/>
                </a:cubicBezTo>
                <a:cubicBezTo>
                  <a:pt x="758548" y="285771"/>
                  <a:pt x="759698" y="280184"/>
                  <a:pt x="759698" y="273611"/>
                </a:cubicBezTo>
                <a:lnTo>
                  <a:pt x="759698" y="91696"/>
                </a:lnTo>
                <a:cubicBezTo>
                  <a:pt x="759698" y="85287"/>
                  <a:pt x="758548" y="79782"/>
                  <a:pt x="756247" y="75181"/>
                </a:cubicBezTo>
                <a:cubicBezTo>
                  <a:pt x="753946" y="70580"/>
                  <a:pt x="750537" y="67047"/>
                  <a:pt x="746017" y="64582"/>
                </a:cubicBezTo>
                <a:cubicBezTo>
                  <a:pt x="741498" y="62117"/>
                  <a:pt x="736117" y="60884"/>
                  <a:pt x="729872" y="60884"/>
                </a:cubicBezTo>
                <a:close/>
                <a:moveTo>
                  <a:pt x="282197" y="60884"/>
                </a:moveTo>
                <a:cubicBezTo>
                  <a:pt x="275952" y="60884"/>
                  <a:pt x="270612" y="62117"/>
                  <a:pt x="266175" y="64582"/>
                </a:cubicBezTo>
                <a:cubicBezTo>
                  <a:pt x="261738" y="67047"/>
                  <a:pt x="258369" y="70580"/>
                  <a:pt x="256068" y="75181"/>
                </a:cubicBezTo>
                <a:cubicBezTo>
                  <a:pt x="253768" y="79782"/>
                  <a:pt x="252617" y="85287"/>
                  <a:pt x="252617" y="91696"/>
                </a:cubicBezTo>
                <a:lnTo>
                  <a:pt x="252617" y="273611"/>
                </a:lnTo>
                <a:cubicBezTo>
                  <a:pt x="252617" y="280184"/>
                  <a:pt x="253768" y="285771"/>
                  <a:pt x="256068" y="290373"/>
                </a:cubicBezTo>
                <a:cubicBezTo>
                  <a:pt x="258369" y="294974"/>
                  <a:pt x="261738" y="298507"/>
                  <a:pt x="266175" y="300972"/>
                </a:cubicBezTo>
                <a:cubicBezTo>
                  <a:pt x="270612" y="303437"/>
                  <a:pt x="275952" y="304669"/>
                  <a:pt x="282197" y="304669"/>
                </a:cubicBezTo>
                <a:cubicBezTo>
                  <a:pt x="288441" y="304669"/>
                  <a:pt x="293823" y="303437"/>
                  <a:pt x="298342" y="300972"/>
                </a:cubicBezTo>
                <a:cubicBezTo>
                  <a:pt x="302862" y="298507"/>
                  <a:pt x="306271" y="294974"/>
                  <a:pt x="308572" y="290373"/>
                </a:cubicBezTo>
                <a:cubicBezTo>
                  <a:pt x="310873" y="285771"/>
                  <a:pt x="312023" y="280184"/>
                  <a:pt x="312023" y="273611"/>
                </a:cubicBezTo>
                <a:lnTo>
                  <a:pt x="312023" y="91696"/>
                </a:lnTo>
                <a:cubicBezTo>
                  <a:pt x="312023" y="85287"/>
                  <a:pt x="310873" y="79782"/>
                  <a:pt x="308572" y="75181"/>
                </a:cubicBezTo>
                <a:cubicBezTo>
                  <a:pt x="306271" y="70580"/>
                  <a:pt x="302862" y="67047"/>
                  <a:pt x="298342" y="64582"/>
                </a:cubicBezTo>
                <a:cubicBezTo>
                  <a:pt x="293823" y="62117"/>
                  <a:pt x="288441" y="60884"/>
                  <a:pt x="282197" y="60884"/>
                </a:cubicBezTo>
                <a:close/>
                <a:moveTo>
                  <a:pt x="0" y="3697"/>
                </a:moveTo>
                <a:lnTo>
                  <a:pt x="61131" y="3697"/>
                </a:lnTo>
                <a:lnTo>
                  <a:pt x="61131" y="303437"/>
                </a:lnTo>
                <a:lnTo>
                  <a:pt x="154307" y="303437"/>
                </a:lnTo>
                <a:lnTo>
                  <a:pt x="154307" y="362103"/>
                </a:lnTo>
                <a:lnTo>
                  <a:pt x="61131" y="362103"/>
                </a:lnTo>
                <a:lnTo>
                  <a:pt x="25143" y="362103"/>
                </a:lnTo>
                <a:lnTo>
                  <a:pt x="0" y="362103"/>
                </a:lnTo>
                <a:close/>
                <a:moveTo>
                  <a:pt x="729872" y="0"/>
                </a:moveTo>
                <a:cubicBezTo>
                  <a:pt x="749099" y="0"/>
                  <a:pt x="765573" y="3286"/>
                  <a:pt x="779295" y="9859"/>
                </a:cubicBezTo>
                <a:cubicBezTo>
                  <a:pt x="793016" y="16433"/>
                  <a:pt x="803492" y="26046"/>
                  <a:pt x="810723" y="38700"/>
                </a:cubicBezTo>
                <a:cubicBezTo>
                  <a:pt x="817953" y="51353"/>
                  <a:pt x="821569" y="66554"/>
                  <a:pt x="821569" y="84301"/>
                </a:cubicBezTo>
                <a:lnTo>
                  <a:pt x="821569" y="281499"/>
                </a:lnTo>
                <a:cubicBezTo>
                  <a:pt x="821569" y="299246"/>
                  <a:pt x="817953" y="314406"/>
                  <a:pt x="810723" y="326977"/>
                </a:cubicBezTo>
                <a:cubicBezTo>
                  <a:pt x="803492" y="339549"/>
                  <a:pt x="793016" y="349162"/>
                  <a:pt x="779295" y="355817"/>
                </a:cubicBezTo>
                <a:cubicBezTo>
                  <a:pt x="765573" y="362473"/>
                  <a:pt x="749099" y="365800"/>
                  <a:pt x="729872" y="365800"/>
                </a:cubicBezTo>
                <a:cubicBezTo>
                  <a:pt x="710645" y="365800"/>
                  <a:pt x="694171" y="362473"/>
                  <a:pt x="680449" y="355817"/>
                </a:cubicBezTo>
                <a:cubicBezTo>
                  <a:pt x="666728" y="349162"/>
                  <a:pt x="656252" y="339549"/>
                  <a:pt x="649021" y="326977"/>
                </a:cubicBezTo>
                <a:cubicBezTo>
                  <a:pt x="641790" y="314406"/>
                  <a:pt x="638175" y="299246"/>
                  <a:pt x="638175" y="281499"/>
                </a:cubicBezTo>
                <a:lnTo>
                  <a:pt x="638175" y="84301"/>
                </a:lnTo>
                <a:cubicBezTo>
                  <a:pt x="638175" y="66554"/>
                  <a:pt x="641790" y="51353"/>
                  <a:pt x="649021" y="38700"/>
                </a:cubicBezTo>
                <a:cubicBezTo>
                  <a:pt x="656252" y="26046"/>
                  <a:pt x="666728" y="16433"/>
                  <a:pt x="680449" y="9859"/>
                </a:cubicBezTo>
                <a:cubicBezTo>
                  <a:pt x="694171" y="3286"/>
                  <a:pt x="710645" y="0"/>
                  <a:pt x="729872" y="0"/>
                </a:cubicBezTo>
                <a:close/>
                <a:moveTo>
                  <a:pt x="507839" y="0"/>
                </a:moveTo>
                <a:cubicBezTo>
                  <a:pt x="526080" y="0"/>
                  <a:pt x="541732" y="3533"/>
                  <a:pt x="554797" y="10599"/>
                </a:cubicBezTo>
                <a:cubicBezTo>
                  <a:pt x="567861" y="17665"/>
                  <a:pt x="577844" y="27936"/>
                  <a:pt x="584746" y="41411"/>
                </a:cubicBezTo>
                <a:cubicBezTo>
                  <a:pt x="591648" y="54886"/>
                  <a:pt x="595099" y="70991"/>
                  <a:pt x="595099" y="89724"/>
                </a:cubicBezTo>
                <a:lnTo>
                  <a:pt x="595099" y="117332"/>
                </a:lnTo>
                <a:lnTo>
                  <a:pt x="532242" y="117332"/>
                </a:lnTo>
                <a:lnTo>
                  <a:pt x="532242" y="89724"/>
                </a:lnTo>
                <a:cubicBezTo>
                  <a:pt x="532242" y="83973"/>
                  <a:pt x="531256" y="79002"/>
                  <a:pt x="529284" y="74811"/>
                </a:cubicBezTo>
                <a:cubicBezTo>
                  <a:pt x="527312" y="70621"/>
                  <a:pt x="524477" y="67416"/>
                  <a:pt x="520780" y="65198"/>
                </a:cubicBezTo>
                <a:cubicBezTo>
                  <a:pt x="517083" y="62979"/>
                  <a:pt x="512769" y="61870"/>
                  <a:pt x="507839" y="61870"/>
                </a:cubicBezTo>
                <a:cubicBezTo>
                  <a:pt x="502416" y="61870"/>
                  <a:pt x="497692" y="63103"/>
                  <a:pt x="493665" y="65568"/>
                </a:cubicBezTo>
                <a:cubicBezTo>
                  <a:pt x="489639" y="68033"/>
                  <a:pt x="486558" y="71566"/>
                  <a:pt x="484422" y="76167"/>
                </a:cubicBezTo>
                <a:cubicBezTo>
                  <a:pt x="482285" y="80768"/>
                  <a:pt x="481217" y="86191"/>
                  <a:pt x="481217" y="92436"/>
                </a:cubicBezTo>
                <a:lnTo>
                  <a:pt x="481217" y="278294"/>
                </a:lnTo>
                <a:cubicBezTo>
                  <a:pt x="481217" y="283388"/>
                  <a:pt x="482327" y="287867"/>
                  <a:pt x="484545" y="291728"/>
                </a:cubicBezTo>
                <a:cubicBezTo>
                  <a:pt x="486763" y="295590"/>
                  <a:pt x="490009" y="298548"/>
                  <a:pt x="494282" y="300602"/>
                </a:cubicBezTo>
                <a:cubicBezTo>
                  <a:pt x="498554" y="302656"/>
                  <a:pt x="503566" y="303683"/>
                  <a:pt x="509318" y="303683"/>
                </a:cubicBezTo>
                <a:cubicBezTo>
                  <a:pt x="515234" y="303683"/>
                  <a:pt x="520369" y="302615"/>
                  <a:pt x="524724" y="300479"/>
                </a:cubicBezTo>
                <a:cubicBezTo>
                  <a:pt x="529079" y="298343"/>
                  <a:pt x="532407" y="295220"/>
                  <a:pt x="534707" y="291112"/>
                </a:cubicBezTo>
                <a:cubicBezTo>
                  <a:pt x="537008" y="287004"/>
                  <a:pt x="538158" y="282074"/>
                  <a:pt x="538158" y="276322"/>
                </a:cubicBezTo>
                <a:lnTo>
                  <a:pt x="538158" y="227269"/>
                </a:lnTo>
                <a:lnTo>
                  <a:pt x="508085" y="227269"/>
                </a:lnTo>
                <a:lnTo>
                  <a:pt x="508085" y="168603"/>
                </a:lnTo>
                <a:lnTo>
                  <a:pt x="598057" y="168603"/>
                </a:lnTo>
                <a:lnTo>
                  <a:pt x="598057" y="275829"/>
                </a:lnTo>
                <a:cubicBezTo>
                  <a:pt x="598057" y="294563"/>
                  <a:pt x="594565" y="310667"/>
                  <a:pt x="587581" y="324143"/>
                </a:cubicBezTo>
                <a:cubicBezTo>
                  <a:pt x="580597" y="337618"/>
                  <a:pt x="570449" y="347929"/>
                  <a:pt x="557138" y="355078"/>
                </a:cubicBezTo>
                <a:cubicBezTo>
                  <a:pt x="543827" y="362226"/>
                  <a:pt x="527887" y="365800"/>
                  <a:pt x="509318" y="365800"/>
                </a:cubicBezTo>
                <a:cubicBezTo>
                  <a:pt x="490420" y="365800"/>
                  <a:pt x="474233" y="362350"/>
                  <a:pt x="460758" y="355448"/>
                </a:cubicBezTo>
                <a:cubicBezTo>
                  <a:pt x="447283" y="348546"/>
                  <a:pt x="436971" y="338522"/>
                  <a:pt x="429823" y="325375"/>
                </a:cubicBezTo>
                <a:cubicBezTo>
                  <a:pt x="422674" y="312229"/>
                  <a:pt x="419100" y="296535"/>
                  <a:pt x="419100" y="278294"/>
                </a:cubicBezTo>
                <a:lnTo>
                  <a:pt x="419100" y="92436"/>
                </a:lnTo>
                <a:cubicBezTo>
                  <a:pt x="419100" y="73209"/>
                  <a:pt x="422592" y="56653"/>
                  <a:pt x="429576" y="42767"/>
                </a:cubicBezTo>
                <a:cubicBezTo>
                  <a:pt x="436560" y="28881"/>
                  <a:pt x="446708" y="18281"/>
                  <a:pt x="460019" y="10969"/>
                </a:cubicBezTo>
                <a:cubicBezTo>
                  <a:pt x="473329" y="3656"/>
                  <a:pt x="489270" y="0"/>
                  <a:pt x="507839" y="0"/>
                </a:cubicBezTo>
                <a:close/>
                <a:moveTo>
                  <a:pt x="282197" y="0"/>
                </a:moveTo>
                <a:cubicBezTo>
                  <a:pt x="301424" y="0"/>
                  <a:pt x="317898" y="3286"/>
                  <a:pt x="331619" y="9859"/>
                </a:cubicBezTo>
                <a:cubicBezTo>
                  <a:pt x="345341" y="16433"/>
                  <a:pt x="355817" y="26046"/>
                  <a:pt x="363048" y="38700"/>
                </a:cubicBezTo>
                <a:cubicBezTo>
                  <a:pt x="370278" y="51353"/>
                  <a:pt x="373894" y="66554"/>
                  <a:pt x="373894" y="84301"/>
                </a:cubicBezTo>
                <a:lnTo>
                  <a:pt x="373894" y="281499"/>
                </a:lnTo>
                <a:cubicBezTo>
                  <a:pt x="373894" y="299246"/>
                  <a:pt x="370278" y="314406"/>
                  <a:pt x="363048" y="326977"/>
                </a:cubicBezTo>
                <a:cubicBezTo>
                  <a:pt x="355817" y="339549"/>
                  <a:pt x="345341" y="349162"/>
                  <a:pt x="331619" y="355817"/>
                </a:cubicBezTo>
                <a:cubicBezTo>
                  <a:pt x="317898" y="362473"/>
                  <a:pt x="301424" y="365800"/>
                  <a:pt x="282197" y="365800"/>
                </a:cubicBezTo>
                <a:cubicBezTo>
                  <a:pt x="262970" y="365800"/>
                  <a:pt x="246496" y="362473"/>
                  <a:pt x="232774" y="355817"/>
                </a:cubicBezTo>
                <a:cubicBezTo>
                  <a:pt x="219053" y="349162"/>
                  <a:pt x="208577" y="339549"/>
                  <a:pt x="201346" y="326977"/>
                </a:cubicBezTo>
                <a:cubicBezTo>
                  <a:pt x="194115" y="314406"/>
                  <a:pt x="190500" y="299246"/>
                  <a:pt x="190500" y="281499"/>
                </a:cubicBezTo>
                <a:lnTo>
                  <a:pt x="190500" y="84301"/>
                </a:lnTo>
                <a:cubicBezTo>
                  <a:pt x="190500" y="66554"/>
                  <a:pt x="194115" y="51353"/>
                  <a:pt x="201346" y="38700"/>
                </a:cubicBezTo>
                <a:cubicBezTo>
                  <a:pt x="208577" y="26046"/>
                  <a:pt x="219053" y="16433"/>
                  <a:pt x="232774" y="9859"/>
                </a:cubicBezTo>
                <a:cubicBezTo>
                  <a:pt x="246496" y="3286"/>
                  <a:pt x="262970" y="0"/>
                  <a:pt x="282197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4000" b="1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6912" y="40323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资料与方法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3546517" y="1325709"/>
            <a:ext cx="5452008" cy="960291"/>
            <a:chOff x="3560373" y="1844077"/>
            <a:chExt cx="5452008" cy="1184563"/>
          </a:xfrm>
        </p:grpSpPr>
        <p:grpSp>
          <p:nvGrpSpPr>
            <p:cNvPr id="54" name="组合 53"/>
            <p:cNvGrpSpPr/>
            <p:nvPr/>
          </p:nvGrpSpPr>
          <p:grpSpPr>
            <a:xfrm>
              <a:off x="3560373" y="1844077"/>
              <a:ext cx="5452008" cy="1184563"/>
              <a:chOff x="777244" y="2612312"/>
              <a:chExt cx="6300436" cy="2945290"/>
            </a:xfrm>
          </p:grpSpPr>
          <p:sp>
            <p:nvSpPr>
              <p:cNvPr id="56" name="箭头: 五边形 43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  <p:sp>
            <p:nvSpPr>
              <p:cNvPr id="57" name="箭头: 五边形 44"/>
              <p:cNvSpPr/>
              <p:nvPr/>
            </p:nvSpPr>
            <p:spPr>
              <a:xfrm>
                <a:off x="784021" y="2621044"/>
                <a:ext cx="6293659" cy="2936558"/>
              </a:xfrm>
              <a:prstGeom prst="roundRect">
                <a:avLst>
                  <a:gd name="adj" fmla="val 5000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rgbClr val="CACED4">
                    <a:alpha val="80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 panose="020b0300000000000000" charset="-122"/>
                </a:endParaRPr>
              </a:p>
            </p:txBody>
          </p:sp>
        </p:grpSp>
        <p:sp>
          <p:nvSpPr>
            <p:cNvPr id="55" name="矩形 54"/>
            <p:cNvSpPr/>
            <p:nvPr/>
          </p:nvSpPr>
          <p:spPr>
            <a:xfrm>
              <a:off x="4395748" y="2116350"/>
              <a:ext cx="3775393" cy="6454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肺功能诊断标准及分组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82198" y="2678929"/>
            <a:ext cx="4840422" cy="3234191"/>
            <a:chOff x="882198" y="2983729"/>
            <a:chExt cx="4840422" cy="3234191"/>
          </a:xfrm>
        </p:grpSpPr>
        <p:grpSp>
          <p:nvGrpSpPr>
            <p:cNvPr id="3" name="组合 2"/>
            <p:cNvGrpSpPr/>
            <p:nvPr/>
          </p:nvGrpSpPr>
          <p:grpSpPr>
            <a:xfrm>
              <a:off x="882198" y="2983729"/>
              <a:ext cx="1021433" cy="1021433"/>
              <a:chOff x="2744200" y="2644140"/>
              <a:chExt cx="1152326" cy="1152326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2744200" y="2644140"/>
                <a:ext cx="1152326" cy="1152326"/>
                <a:chOff x="777244" y="2612312"/>
                <a:chExt cx="6300436" cy="2945290"/>
              </a:xfrm>
            </p:grpSpPr>
            <p:sp>
              <p:nvSpPr>
                <p:cNvPr id="59" name="箭头: 五边形 15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60" name="箭头: 五边形 16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61" name="three-persons-silhouettes_35124"/>
              <p:cNvSpPr>
                <a:spLocks noChangeAspect="1"/>
              </p:cNvSpPr>
              <p:nvPr/>
            </p:nvSpPr>
            <p:spPr bwMode="auto">
              <a:xfrm>
                <a:off x="2932985" y="2964613"/>
                <a:ext cx="712592" cy="558140"/>
              </a:xfrm>
              <a:custGeom>
                <a:gdLst>
                  <a:gd name="connsiteX0" fmla="*/ 465691 w 608530"/>
                  <a:gd name="connsiteY0" fmla="*/ 83904 h 476634"/>
                  <a:gd name="connsiteX1" fmla="*/ 571517 w 608530"/>
                  <a:gd name="connsiteY1" fmla="*/ 83904 h 476634"/>
                  <a:gd name="connsiteX2" fmla="*/ 608459 w 608530"/>
                  <a:gd name="connsiteY2" fmla="*/ 120471 h 476634"/>
                  <a:gd name="connsiteX3" fmla="*/ 608459 w 608530"/>
                  <a:gd name="connsiteY3" fmla="*/ 260777 h 476634"/>
                  <a:gd name="connsiteX4" fmla="*/ 591198 w 608530"/>
                  <a:gd name="connsiteY4" fmla="*/ 281879 h 476634"/>
                  <a:gd name="connsiteX5" fmla="*/ 573936 w 608530"/>
                  <a:gd name="connsiteY5" fmla="*/ 260293 h 476634"/>
                  <a:gd name="connsiteX6" fmla="*/ 573936 w 608530"/>
                  <a:gd name="connsiteY6" fmla="*/ 172179 h 476634"/>
                  <a:gd name="connsiteX7" fmla="*/ 573614 w 608530"/>
                  <a:gd name="connsiteY7" fmla="*/ 159454 h 476634"/>
                  <a:gd name="connsiteX8" fmla="*/ 569420 w 608530"/>
                  <a:gd name="connsiteY8" fmla="*/ 152849 h 476634"/>
                  <a:gd name="connsiteX9" fmla="*/ 565548 w 608530"/>
                  <a:gd name="connsiteY9" fmla="*/ 159937 h 476634"/>
                  <a:gd name="connsiteX10" fmla="*/ 565709 w 608530"/>
                  <a:gd name="connsiteY10" fmla="*/ 164608 h 476634"/>
                  <a:gd name="connsiteX11" fmla="*/ 565387 w 608530"/>
                  <a:gd name="connsiteY11" fmla="*/ 450053 h 476634"/>
                  <a:gd name="connsiteX12" fmla="*/ 556675 w 608530"/>
                  <a:gd name="connsiteY12" fmla="*/ 471316 h 476634"/>
                  <a:gd name="connsiteX13" fmla="*/ 534413 w 608530"/>
                  <a:gd name="connsiteY13" fmla="*/ 473894 h 476634"/>
                  <a:gd name="connsiteX14" fmla="*/ 522153 w 608530"/>
                  <a:gd name="connsiteY14" fmla="*/ 452469 h 476634"/>
                  <a:gd name="connsiteX15" fmla="*/ 522153 w 608530"/>
                  <a:gd name="connsiteY15" fmla="*/ 296860 h 476634"/>
                  <a:gd name="connsiteX16" fmla="*/ 522153 w 608530"/>
                  <a:gd name="connsiteY16" fmla="*/ 283168 h 476634"/>
                  <a:gd name="connsiteX17" fmla="*/ 518120 w 608530"/>
                  <a:gd name="connsiteY17" fmla="*/ 281557 h 476634"/>
                  <a:gd name="connsiteX18" fmla="*/ 513442 w 608530"/>
                  <a:gd name="connsiteY18" fmla="*/ 290900 h 476634"/>
                  <a:gd name="connsiteX19" fmla="*/ 513281 w 608530"/>
                  <a:gd name="connsiteY19" fmla="*/ 368704 h 476634"/>
                  <a:gd name="connsiteX20" fmla="*/ 513281 w 608530"/>
                  <a:gd name="connsiteY20" fmla="*/ 449892 h 476634"/>
                  <a:gd name="connsiteX21" fmla="*/ 491503 w 608530"/>
                  <a:gd name="connsiteY21" fmla="*/ 476632 h 476634"/>
                  <a:gd name="connsiteX22" fmla="*/ 470531 w 608530"/>
                  <a:gd name="connsiteY22" fmla="*/ 450053 h 476634"/>
                  <a:gd name="connsiteX23" fmla="*/ 470531 w 608530"/>
                  <a:gd name="connsiteY23" fmla="*/ 168152 h 476634"/>
                  <a:gd name="connsiteX24" fmla="*/ 470370 w 608530"/>
                  <a:gd name="connsiteY24" fmla="*/ 161225 h 476634"/>
                  <a:gd name="connsiteX25" fmla="*/ 465530 w 608530"/>
                  <a:gd name="connsiteY25" fmla="*/ 152849 h 476634"/>
                  <a:gd name="connsiteX26" fmla="*/ 461820 w 608530"/>
                  <a:gd name="connsiteY26" fmla="*/ 160903 h 476634"/>
                  <a:gd name="connsiteX27" fmla="*/ 461659 w 608530"/>
                  <a:gd name="connsiteY27" fmla="*/ 256105 h 476634"/>
                  <a:gd name="connsiteX28" fmla="*/ 461497 w 608530"/>
                  <a:gd name="connsiteY28" fmla="*/ 265287 h 476634"/>
                  <a:gd name="connsiteX29" fmla="*/ 444236 w 608530"/>
                  <a:gd name="connsiteY29" fmla="*/ 281879 h 476634"/>
                  <a:gd name="connsiteX30" fmla="*/ 427136 w 608530"/>
                  <a:gd name="connsiteY30" fmla="*/ 265126 h 476634"/>
                  <a:gd name="connsiteX31" fmla="*/ 426975 w 608530"/>
                  <a:gd name="connsiteY31" fmla="*/ 228076 h 476634"/>
                  <a:gd name="connsiteX32" fmla="*/ 426975 w 608530"/>
                  <a:gd name="connsiteY32" fmla="*/ 122404 h 476634"/>
                  <a:gd name="connsiteX33" fmla="*/ 465691 w 608530"/>
                  <a:gd name="connsiteY33" fmla="*/ 83904 h 476634"/>
                  <a:gd name="connsiteX34" fmla="*/ 253218 w 608530"/>
                  <a:gd name="connsiteY34" fmla="*/ 83904 h 476634"/>
                  <a:gd name="connsiteX35" fmla="*/ 358882 w 608530"/>
                  <a:gd name="connsiteY35" fmla="*/ 83904 h 476634"/>
                  <a:gd name="connsiteX36" fmla="*/ 395986 w 608530"/>
                  <a:gd name="connsiteY36" fmla="*/ 120471 h 476634"/>
                  <a:gd name="connsiteX37" fmla="*/ 395986 w 608530"/>
                  <a:gd name="connsiteY37" fmla="*/ 260777 h 476634"/>
                  <a:gd name="connsiteX38" fmla="*/ 378725 w 608530"/>
                  <a:gd name="connsiteY38" fmla="*/ 281879 h 476634"/>
                  <a:gd name="connsiteX39" fmla="*/ 361463 w 608530"/>
                  <a:gd name="connsiteY39" fmla="*/ 260293 h 476634"/>
                  <a:gd name="connsiteX40" fmla="*/ 361463 w 608530"/>
                  <a:gd name="connsiteY40" fmla="*/ 172179 h 476634"/>
                  <a:gd name="connsiteX41" fmla="*/ 361141 w 608530"/>
                  <a:gd name="connsiteY41" fmla="*/ 159454 h 476634"/>
                  <a:gd name="connsiteX42" fmla="*/ 356947 w 608530"/>
                  <a:gd name="connsiteY42" fmla="*/ 152849 h 476634"/>
                  <a:gd name="connsiteX43" fmla="*/ 353075 w 608530"/>
                  <a:gd name="connsiteY43" fmla="*/ 159937 h 476634"/>
                  <a:gd name="connsiteX44" fmla="*/ 353236 w 608530"/>
                  <a:gd name="connsiteY44" fmla="*/ 164608 h 476634"/>
                  <a:gd name="connsiteX45" fmla="*/ 352914 w 608530"/>
                  <a:gd name="connsiteY45" fmla="*/ 450053 h 476634"/>
                  <a:gd name="connsiteX46" fmla="*/ 344202 w 608530"/>
                  <a:gd name="connsiteY46" fmla="*/ 471316 h 476634"/>
                  <a:gd name="connsiteX47" fmla="*/ 321940 w 608530"/>
                  <a:gd name="connsiteY47" fmla="*/ 473894 h 476634"/>
                  <a:gd name="connsiteX48" fmla="*/ 309680 w 608530"/>
                  <a:gd name="connsiteY48" fmla="*/ 452469 h 476634"/>
                  <a:gd name="connsiteX49" fmla="*/ 309680 w 608530"/>
                  <a:gd name="connsiteY49" fmla="*/ 296860 h 476634"/>
                  <a:gd name="connsiteX50" fmla="*/ 309680 w 608530"/>
                  <a:gd name="connsiteY50" fmla="*/ 283168 h 476634"/>
                  <a:gd name="connsiteX51" fmla="*/ 305647 w 608530"/>
                  <a:gd name="connsiteY51" fmla="*/ 281557 h 476634"/>
                  <a:gd name="connsiteX52" fmla="*/ 300969 w 608530"/>
                  <a:gd name="connsiteY52" fmla="*/ 290900 h 476634"/>
                  <a:gd name="connsiteX53" fmla="*/ 300808 w 608530"/>
                  <a:gd name="connsiteY53" fmla="*/ 368704 h 476634"/>
                  <a:gd name="connsiteX54" fmla="*/ 300808 w 608530"/>
                  <a:gd name="connsiteY54" fmla="*/ 449892 h 476634"/>
                  <a:gd name="connsiteX55" fmla="*/ 278868 w 608530"/>
                  <a:gd name="connsiteY55" fmla="*/ 476632 h 476634"/>
                  <a:gd name="connsiteX56" fmla="*/ 258058 w 608530"/>
                  <a:gd name="connsiteY56" fmla="*/ 450053 h 476634"/>
                  <a:gd name="connsiteX57" fmla="*/ 258058 w 608530"/>
                  <a:gd name="connsiteY57" fmla="*/ 168152 h 476634"/>
                  <a:gd name="connsiteX58" fmla="*/ 257897 w 608530"/>
                  <a:gd name="connsiteY58" fmla="*/ 161225 h 476634"/>
                  <a:gd name="connsiteX59" fmla="*/ 252896 w 608530"/>
                  <a:gd name="connsiteY59" fmla="*/ 152849 h 476634"/>
                  <a:gd name="connsiteX60" fmla="*/ 249347 w 608530"/>
                  <a:gd name="connsiteY60" fmla="*/ 160903 h 476634"/>
                  <a:gd name="connsiteX61" fmla="*/ 249186 w 608530"/>
                  <a:gd name="connsiteY61" fmla="*/ 256105 h 476634"/>
                  <a:gd name="connsiteX62" fmla="*/ 249024 w 608530"/>
                  <a:gd name="connsiteY62" fmla="*/ 265287 h 476634"/>
                  <a:gd name="connsiteX63" fmla="*/ 231763 w 608530"/>
                  <a:gd name="connsiteY63" fmla="*/ 281879 h 476634"/>
                  <a:gd name="connsiteX64" fmla="*/ 214502 w 608530"/>
                  <a:gd name="connsiteY64" fmla="*/ 265126 h 476634"/>
                  <a:gd name="connsiteX65" fmla="*/ 214341 w 608530"/>
                  <a:gd name="connsiteY65" fmla="*/ 228076 h 476634"/>
                  <a:gd name="connsiteX66" fmla="*/ 214341 w 608530"/>
                  <a:gd name="connsiteY66" fmla="*/ 122404 h 476634"/>
                  <a:gd name="connsiteX67" fmla="*/ 253218 w 608530"/>
                  <a:gd name="connsiteY67" fmla="*/ 83904 h 476634"/>
                  <a:gd name="connsiteX68" fmla="*/ 38826 w 608530"/>
                  <a:gd name="connsiteY68" fmla="*/ 83904 h 476634"/>
                  <a:gd name="connsiteX69" fmla="*/ 144663 w 608530"/>
                  <a:gd name="connsiteY69" fmla="*/ 83904 h 476634"/>
                  <a:gd name="connsiteX70" fmla="*/ 181609 w 608530"/>
                  <a:gd name="connsiteY70" fmla="*/ 120471 h 476634"/>
                  <a:gd name="connsiteX71" fmla="*/ 181609 w 608530"/>
                  <a:gd name="connsiteY71" fmla="*/ 260777 h 476634"/>
                  <a:gd name="connsiteX72" fmla="*/ 164346 w 608530"/>
                  <a:gd name="connsiteY72" fmla="*/ 281879 h 476634"/>
                  <a:gd name="connsiteX73" fmla="*/ 147083 w 608530"/>
                  <a:gd name="connsiteY73" fmla="*/ 260293 h 476634"/>
                  <a:gd name="connsiteX74" fmla="*/ 147083 w 608530"/>
                  <a:gd name="connsiteY74" fmla="*/ 172179 h 476634"/>
                  <a:gd name="connsiteX75" fmla="*/ 146760 w 608530"/>
                  <a:gd name="connsiteY75" fmla="*/ 159454 h 476634"/>
                  <a:gd name="connsiteX76" fmla="*/ 142565 w 608530"/>
                  <a:gd name="connsiteY76" fmla="*/ 152849 h 476634"/>
                  <a:gd name="connsiteX77" fmla="*/ 138854 w 608530"/>
                  <a:gd name="connsiteY77" fmla="*/ 159937 h 476634"/>
                  <a:gd name="connsiteX78" fmla="*/ 138854 w 608530"/>
                  <a:gd name="connsiteY78" fmla="*/ 164608 h 476634"/>
                  <a:gd name="connsiteX79" fmla="*/ 138532 w 608530"/>
                  <a:gd name="connsiteY79" fmla="*/ 450053 h 476634"/>
                  <a:gd name="connsiteX80" fmla="*/ 129981 w 608530"/>
                  <a:gd name="connsiteY80" fmla="*/ 471316 h 476634"/>
                  <a:gd name="connsiteX81" fmla="*/ 107716 w 608530"/>
                  <a:gd name="connsiteY81" fmla="*/ 473894 h 476634"/>
                  <a:gd name="connsiteX82" fmla="*/ 95293 w 608530"/>
                  <a:gd name="connsiteY82" fmla="*/ 452469 h 476634"/>
                  <a:gd name="connsiteX83" fmla="*/ 95293 w 608530"/>
                  <a:gd name="connsiteY83" fmla="*/ 296860 h 476634"/>
                  <a:gd name="connsiteX84" fmla="*/ 95293 w 608530"/>
                  <a:gd name="connsiteY84" fmla="*/ 283168 h 476634"/>
                  <a:gd name="connsiteX85" fmla="*/ 91260 w 608530"/>
                  <a:gd name="connsiteY85" fmla="*/ 281557 h 476634"/>
                  <a:gd name="connsiteX86" fmla="*/ 86743 w 608530"/>
                  <a:gd name="connsiteY86" fmla="*/ 290900 h 476634"/>
                  <a:gd name="connsiteX87" fmla="*/ 86420 w 608530"/>
                  <a:gd name="connsiteY87" fmla="*/ 368704 h 476634"/>
                  <a:gd name="connsiteX88" fmla="*/ 86420 w 608530"/>
                  <a:gd name="connsiteY88" fmla="*/ 449892 h 476634"/>
                  <a:gd name="connsiteX89" fmla="*/ 64639 w 608530"/>
                  <a:gd name="connsiteY89" fmla="*/ 476632 h 476634"/>
                  <a:gd name="connsiteX90" fmla="*/ 43666 w 608530"/>
                  <a:gd name="connsiteY90" fmla="*/ 450053 h 476634"/>
                  <a:gd name="connsiteX91" fmla="*/ 43666 w 608530"/>
                  <a:gd name="connsiteY91" fmla="*/ 168152 h 476634"/>
                  <a:gd name="connsiteX92" fmla="*/ 43504 w 608530"/>
                  <a:gd name="connsiteY92" fmla="*/ 161225 h 476634"/>
                  <a:gd name="connsiteX93" fmla="*/ 38664 w 608530"/>
                  <a:gd name="connsiteY93" fmla="*/ 152849 h 476634"/>
                  <a:gd name="connsiteX94" fmla="*/ 34953 w 608530"/>
                  <a:gd name="connsiteY94" fmla="*/ 160903 h 476634"/>
                  <a:gd name="connsiteX95" fmla="*/ 34792 w 608530"/>
                  <a:gd name="connsiteY95" fmla="*/ 256105 h 476634"/>
                  <a:gd name="connsiteX96" fmla="*/ 34631 w 608530"/>
                  <a:gd name="connsiteY96" fmla="*/ 265287 h 476634"/>
                  <a:gd name="connsiteX97" fmla="*/ 17368 w 608530"/>
                  <a:gd name="connsiteY97" fmla="*/ 281879 h 476634"/>
                  <a:gd name="connsiteX98" fmla="*/ 266 w 608530"/>
                  <a:gd name="connsiteY98" fmla="*/ 265126 h 476634"/>
                  <a:gd name="connsiteX99" fmla="*/ 105 w 608530"/>
                  <a:gd name="connsiteY99" fmla="*/ 228076 h 476634"/>
                  <a:gd name="connsiteX100" fmla="*/ 105 w 608530"/>
                  <a:gd name="connsiteY100" fmla="*/ 122404 h 476634"/>
                  <a:gd name="connsiteX101" fmla="*/ 38826 w 608530"/>
                  <a:gd name="connsiteY101" fmla="*/ 83904 h 476634"/>
                  <a:gd name="connsiteX102" fmla="*/ 517938 w 608530"/>
                  <a:gd name="connsiteY102" fmla="*/ 2 h 476634"/>
                  <a:gd name="connsiteX103" fmla="*/ 552289 w 608530"/>
                  <a:gd name="connsiteY103" fmla="*/ 34634 h 476634"/>
                  <a:gd name="connsiteX104" fmla="*/ 517132 w 608530"/>
                  <a:gd name="connsiteY104" fmla="*/ 68461 h 476634"/>
                  <a:gd name="connsiteX105" fmla="*/ 483104 w 608530"/>
                  <a:gd name="connsiteY105" fmla="*/ 34473 h 476634"/>
                  <a:gd name="connsiteX106" fmla="*/ 517938 w 608530"/>
                  <a:gd name="connsiteY106" fmla="*/ 2 h 476634"/>
                  <a:gd name="connsiteX107" fmla="*/ 305466 w 608530"/>
                  <a:gd name="connsiteY107" fmla="*/ 2 h 476634"/>
                  <a:gd name="connsiteX108" fmla="*/ 339817 w 608530"/>
                  <a:gd name="connsiteY108" fmla="*/ 34634 h 476634"/>
                  <a:gd name="connsiteX109" fmla="*/ 304660 w 608530"/>
                  <a:gd name="connsiteY109" fmla="*/ 68461 h 476634"/>
                  <a:gd name="connsiteX110" fmla="*/ 270632 w 608530"/>
                  <a:gd name="connsiteY110" fmla="*/ 34473 h 476634"/>
                  <a:gd name="connsiteX111" fmla="*/ 305466 w 608530"/>
                  <a:gd name="connsiteY111" fmla="*/ 2 h 476634"/>
                  <a:gd name="connsiteX112" fmla="*/ 91088 w 608530"/>
                  <a:gd name="connsiteY112" fmla="*/ 2 h 476634"/>
                  <a:gd name="connsiteX113" fmla="*/ 125439 w 608530"/>
                  <a:gd name="connsiteY113" fmla="*/ 34634 h 476634"/>
                  <a:gd name="connsiteX114" fmla="*/ 90282 w 608530"/>
                  <a:gd name="connsiteY114" fmla="*/ 68461 h 476634"/>
                  <a:gd name="connsiteX115" fmla="*/ 56254 w 608530"/>
                  <a:gd name="connsiteY115" fmla="*/ 34473 h 476634"/>
                  <a:gd name="connsiteX116" fmla="*/ 91088 w 608530"/>
                  <a:gd name="connsiteY116" fmla="*/ 2 h 47663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608530" h="476634">
                    <a:moveTo>
                      <a:pt x="465691" y="83904"/>
                    </a:moveTo>
                    <a:cubicBezTo>
                      <a:pt x="501020" y="83743"/>
                      <a:pt x="536188" y="83743"/>
                      <a:pt x="571517" y="83904"/>
                    </a:cubicBezTo>
                    <a:cubicBezTo>
                      <a:pt x="594908" y="84065"/>
                      <a:pt x="608297" y="97274"/>
                      <a:pt x="608459" y="120471"/>
                    </a:cubicBezTo>
                    <a:cubicBezTo>
                      <a:pt x="608620" y="167186"/>
                      <a:pt x="608459" y="214062"/>
                      <a:pt x="608459" y="260777"/>
                    </a:cubicBezTo>
                    <a:cubicBezTo>
                      <a:pt x="608459" y="274952"/>
                      <a:pt x="602490" y="282040"/>
                      <a:pt x="591198" y="281879"/>
                    </a:cubicBezTo>
                    <a:cubicBezTo>
                      <a:pt x="580228" y="281879"/>
                      <a:pt x="573936" y="274308"/>
                      <a:pt x="573936" y="260293"/>
                    </a:cubicBezTo>
                    <a:cubicBezTo>
                      <a:pt x="573775" y="230976"/>
                      <a:pt x="573936" y="201497"/>
                      <a:pt x="573936" y="172179"/>
                    </a:cubicBezTo>
                    <a:cubicBezTo>
                      <a:pt x="573936" y="167991"/>
                      <a:pt x="574420" y="163642"/>
                      <a:pt x="573614" y="159454"/>
                    </a:cubicBezTo>
                    <a:cubicBezTo>
                      <a:pt x="573291" y="157037"/>
                      <a:pt x="570871" y="155104"/>
                      <a:pt x="569420" y="152849"/>
                    </a:cubicBezTo>
                    <a:cubicBezTo>
                      <a:pt x="568129" y="155265"/>
                      <a:pt x="566516" y="157520"/>
                      <a:pt x="565548" y="159937"/>
                    </a:cubicBezTo>
                    <a:cubicBezTo>
                      <a:pt x="565064" y="161387"/>
                      <a:pt x="565709" y="162997"/>
                      <a:pt x="565709" y="164608"/>
                    </a:cubicBezTo>
                    <a:cubicBezTo>
                      <a:pt x="565709" y="259810"/>
                      <a:pt x="565870" y="355012"/>
                      <a:pt x="565387" y="450053"/>
                    </a:cubicBezTo>
                    <a:cubicBezTo>
                      <a:pt x="565387" y="457463"/>
                      <a:pt x="561999" y="467128"/>
                      <a:pt x="556675" y="471316"/>
                    </a:cubicBezTo>
                    <a:cubicBezTo>
                      <a:pt x="551674" y="475343"/>
                      <a:pt x="541350" y="475665"/>
                      <a:pt x="534413" y="473894"/>
                    </a:cubicBezTo>
                    <a:cubicBezTo>
                      <a:pt x="525057" y="471316"/>
                      <a:pt x="522153" y="462134"/>
                      <a:pt x="522153" y="452469"/>
                    </a:cubicBezTo>
                    <a:cubicBezTo>
                      <a:pt x="522153" y="400599"/>
                      <a:pt x="522153" y="348730"/>
                      <a:pt x="522153" y="296860"/>
                    </a:cubicBezTo>
                    <a:lnTo>
                      <a:pt x="522153" y="283168"/>
                    </a:lnTo>
                    <a:cubicBezTo>
                      <a:pt x="520863" y="282523"/>
                      <a:pt x="519411" y="282040"/>
                      <a:pt x="518120" y="281557"/>
                    </a:cubicBezTo>
                    <a:cubicBezTo>
                      <a:pt x="516507" y="284617"/>
                      <a:pt x="513603" y="287839"/>
                      <a:pt x="513442" y="290900"/>
                    </a:cubicBezTo>
                    <a:cubicBezTo>
                      <a:pt x="513119" y="316835"/>
                      <a:pt x="513281" y="342769"/>
                      <a:pt x="513281" y="368704"/>
                    </a:cubicBezTo>
                    <a:cubicBezTo>
                      <a:pt x="513281" y="395767"/>
                      <a:pt x="513442" y="422829"/>
                      <a:pt x="513281" y="449892"/>
                    </a:cubicBezTo>
                    <a:cubicBezTo>
                      <a:pt x="513281" y="467450"/>
                      <a:pt x="505376" y="476793"/>
                      <a:pt x="491503" y="476632"/>
                    </a:cubicBezTo>
                    <a:cubicBezTo>
                      <a:pt x="478274" y="476310"/>
                      <a:pt x="470531" y="466645"/>
                      <a:pt x="470531" y="450053"/>
                    </a:cubicBezTo>
                    <a:cubicBezTo>
                      <a:pt x="470531" y="356140"/>
                      <a:pt x="470531" y="262065"/>
                      <a:pt x="470531" y="168152"/>
                    </a:cubicBezTo>
                    <a:cubicBezTo>
                      <a:pt x="470531" y="165736"/>
                      <a:pt x="471176" y="163158"/>
                      <a:pt x="470370" y="161225"/>
                    </a:cubicBezTo>
                    <a:cubicBezTo>
                      <a:pt x="469240" y="158165"/>
                      <a:pt x="467143" y="155587"/>
                      <a:pt x="465530" y="152849"/>
                    </a:cubicBezTo>
                    <a:cubicBezTo>
                      <a:pt x="464240" y="155426"/>
                      <a:pt x="461820" y="158165"/>
                      <a:pt x="461820" y="160903"/>
                    </a:cubicBezTo>
                    <a:cubicBezTo>
                      <a:pt x="461497" y="192637"/>
                      <a:pt x="461659" y="224371"/>
                      <a:pt x="461659" y="256105"/>
                    </a:cubicBezTo>
                    <a:cubicBezTo>
                      <a:pt x="461659" y="259166"/>
                      <a:pt x="461820" y="262226"/>
                      <a:pt x="461497" y="265287"/>
                    </a:cubicBezTo>
                    <a:cubicBezTo>
                      <a:pt x="460691" y="275435"/>
                      <a:pt x="453754" y="282040"/>
                      <a:pt x="444236" y="281879"/>
                    </a:cubicBezTo>
                    <a:cubicBezTo>
                      <a:pt x="434880" y="281879"/>
                      <a:pt x="427459" y="275274"/>
                      <a:pt x="427136" y="265126"/>
                    </a:cubicBezTo>
                    <a:cubicBezTo>
                      <a:pt x="426491" y="252883"/>
                      <a:pt x="426975" y="240480"/>
                      <a:pt x="426975" y="228076"/>
                    </a:cubicBezTo>
                    <a:cubicBezTo>
                      <a:pt x="426975" y="192798"/>
                      <a:pt x="426814" y="157682"/>
                      <a:pt x="426975" y="122404"/>
                    </a:cubicBezTo>
                    <a:cubicBezTo>
                      <a:pt x="426975" y="97274"/>
                      <a:pt x="440364" y="83904"/>
                      <a:pt x="465691" y="83904"/>
                    </a:cubicBezTo>
                    <a:close/>
                    <a:moveTo>
                      <a:pt x="253218" y="83904"/>
                    </a:moveTo>
                    <a:cubicBezTo>
                      <a:pt x="288386" y="83743"/>
                      <a:pt x="323715" y="83743"/>
                      <a:pt x="358882" y="83904"/>
                    </a:cubicBezTo>
                    <a:cubicBezTo>
                      <a:pt x="382435" y="84065"/>
                      <a:pt x="395824" y="97274"/>
                      <a:pt x="395986" y="120471"/>
                    </a:cubicBezTo>
                    <a:cubicBezTo>
                      <a:pt x="396147" y="167186"/>
                      <a:pt x="395986" y="214062"/>
                      <a:pt x="395986" y="260777"/>
                    </a:cubicBezTo>
                    <a:cubicBezTo>
                      <a:pt x="395986" y="274952"/>
                      <a:pt x="390017" y="282040"/>
                      <a:pt x="378725" y="281879"/>
                    </a:cubicBezTo>
                    <a:cubicBezTo>
                      <a:pt x="367594" y="281879"/>
                      <a:pt x="361463" y="274308"/>
                      <a:pt x="361463" y="260293"/>
                    </a:cubicBezTo>
                    <a:cubicBezTo>
                      <a:pt x="361302" y="230976"/>
                      <a:pt x="361463" y="201497"/>
                      <a:pt x="361463" y="172179"/>
                    </a:cubicBezTo>
                    <a:cubicBezTo>
                      <a:pt x="361463" y="167991"/>
                      <a:pt x="361786" y="163642"/>
                      <a:pt x="361141" y="159454"/>
                    </a:cubicBezTo>
                    <a:cubicBezTo>
                      <a:pt x="360818" y="157037"/>
                      <a:pt x="358398" y="155104"/>
                      <a:pt x="356947" y="152849"/>
                    </a:cubicBezTo>
                    <a:cubicBezTo>
                      <a:pt x="355656" y="155265"/>
                      <a:pt x="354043" y="157520"/>
                      <a:pt x="353075" y="159937"/>
                    </a:cubicBezTo>
                    <a:cubicBezTo>
                      <a:pt x="352591" y="161387"/>
                      <a:pt x="353236" y="162997"/>
                      <a:pt x="353236" y="164608"/>
                    </a:cubicBezTo>
                    <a:cubicBezTo>
                      <a:pt x="353236" y="259810"/>
                      <a:pt x="353398" y="354851"/>
                      <a:pt x="352914" y="450053"/>
                    </a:cubicBezTo>
                    <a:cubicBezTo>
                      <a:pt x="352752" y="457463"/>
                      <a:pt x="349526" y="467128"/>
                      <a:pt x="344202" y="471316"/>
                    </a:cubicBezTo>
                    <a:cubicBezTo>
                      <a:pt x="339201" y="475343"/>
                      <a:pt x="328877" y="475665"/>
                      <a:pt x="321940" y="473894"/>
                    </a:cubicBezTo>
                    <a:cubicBezTo>
                      <a:pt x="312584" y="471316"/>
                      <a:pt x="309680" y="462134"/>
                      <a:pt x="309680" y="452469"/>
                    </a:cubicBezTo>
                    <a:cubicBezTo>
                      <a:pt x="309680" y="400599"/>
                      <a:pt x="309680" y="348730"/>
                      <a:pt x="309680" y="296860"/>
                    </a:cubicBezTo>
                    <a:lnTo>
                      <a:pt x="309680" y="283168"/>
                    </a:lnTo>
                    <a:cubicBezTo>
                      <a:pt x="308228" y="282523"/>
                      <a:pt x="306938" y="282040"/>
                      <a:pt x="305647" y="281557"/>
                    </a:cubicBezTo>
                    <a:cubicBezTo>
                      <a:pt x="304034" y="284617"/>
                      <a:pt x="300969" y="287678"/>
                      <a:pt x="300969" y="290900"/>
                    </a:cubicBezTo>
                    <a:cubicBezTo>
                      <a:pt x="300646" y="316835"/>
                      <a:pt x="300808" y="342769"/>
                      <a:pt x="300808" y="368704"/>
                    </a:cubicBezTo>
                    <a:cubicBezTo>
                      <a:pt x="300808" y="395767"/>
                      <a:pt x="300808" y="422829"/>
                      <a:pt x="300808" y="449892"/>
                    </a:cubicBezTo>
                    <a:cubicBezTo>
                      <a:pt x="300808" y="467450"/>
                      <a:pt x="292903" y="476793"/>
                      <a:pt x="278868" y="476632"/>
                    </a:cubicBezTo>
                    <a:cubicBezTo>
                      <a:pt x="265801" y="476310"/>
                      <a:pt x="258058" y="466645"/>
                      <a:pt x="258058" y="450053"/>
                    </a:cubicBezTo>
                    <a:cubicBezTo>
                      <a:pt x="258058" y="356140"/>
                      <a:pt x="258058" y="262065"/>
                      <a:pt x="258058" y="168152"/>
                    </a:cubicBezTo>
                    <a:cubicBezTo>
                      <a:pt x="258058" y="165736"/>
                      <a:pt x="258703" y="163158"/>
                      <a:pt x="257897" y="161225"/>
                    </a:cubicBezTo>
                    <a:cubicBezTo>
                      <a:pt x="256768" y="158165"/>
                      <a:pt x="254670" y="155587"/>
                      <a:pt x="252896" y="152849"/>
                    </a:cubicBezTo>
                    <a:cubicBezTo>
                      <a:pt x="251605" y="155426"/>
                      <a:pt x="249347" y="158165"/>
                      <a:pt x="249347" y="160903"/>
                    </a:cubicBezTo>
                    <a:cubicBezTo>
                      <a:pt x="249024" y="192637"/>
                      <a:pt x="249186" y="224371"/>
                      <a:pt x="249186" y="256105"/>
                    </a:cubicBezTo>
                    <a:cubicBezTo>
                      <a:pt x="249186" y="259166"/>
                      <a:pt x="249347" y="262226"/>
                      <a:pt x="249024" y="265287"/>
                    </a:cubicBezTo>
                    <a:cubicBezTo>
                      <a:pt x="248218" y="275435"/>
                      <a:pt x="241281" y="282040"/>
                      <a:pt x="231763" y="281879"/>
                    </a:cubicBezTo>
                    <a:cubicBezTo>
                      <a:pt x="222245" y="281879"/>
                      <a:pt x="214986" y="275274"/>
                      <a:pt x="214502" y="265126"/>
                    </a:cubicBezTo>
                    <a:cubicBezTo>
                      <a:pt x="214018" y="252883"/>
                      <a:pt x="214341" y="240480"/>
                      <a:pt x="214341" y="228076"/>
                    </a:cubicBezTo>
                    <a:cubicBezTo>
                      <a:pt x="214341" y="192798"/>
                      <a:pt x="214341" y="157682"/>
                      <a:pt x="214341" y="122404"/>
                    </a:cubicBezTo>
                    <a:cubicBezTo>
                      <a:pt x="214502" y="97274"/>
                      <a:pt x="227730" y="83904"/>
                      <a:pt x="253218" y="83904"/>
                    </a:cubicBezTo>
                    <a:close/>
                    <a:moveTo>
                      <a:pt x="38826" y="83904"/>
                    </a:moveTo>
                    <a:cubicBezTo>
                      <a:pt x="74158" y="83743"/>
                      <a:pt x="109330" y="83743"/>
                      <a:pt x="144663" y="83904"/>
                    </a:cubicBezTo>
                    <a:cubicBezTo>
                      <a:pt x="168056" y="84065"/>
                      <a:pt x="181609" y="97274"/>
                      <a:pt x="181609" y="120471"/>
                    </a:cubicBezTo>
                    <a:cubicBezTo>
                      <a:pt x="181770" y="167186"/>
                      <a:pt x="181770" y="214062"/>
                      <a:pt x="181609" y="260777"/>
                    </a:cubicBezTo>
                    <a:cubicBezTo>
                      <a:pt x="181609" y="274952"/>
                      <a:pt x="175639" y="282040"/>
                      <a:pt x="164346" y="281879"/>
                    </a:cubicBezTo>
                    <a:cubicBezTo>
                      <a:pt x="153375" y="281879"/>
                      <a:pt x="147083" y="274308"/>
                      <a:pt x="147083" y="260293"/>
                    </a:cubicBezTo>
                    <a:cubicBezTo>
                      <a:pt x="146921" y="230976"/>
                      <a:pt x="147083" y="201497"/>
                      <a:pt x="147083" y="172179"/>
                    </a:cubicBezTo>
                    <a:cubicBezTo>
                      <a:pt x="147083" y="167991"/>
                      <a:pt x="147567" y="163642"/>
                      <a:pt x="146760" y="159454"/>
                    </a:cubicBezTo>
                    <a:cubicBezTo>
                      <a:pt x="146437" y="157037"/>
                      <a:pt x="144017" y="155104"/>
                      <a:pt x="142565" y="152849"/>
                    </a:cubicBezTo>
                    <a:cubicBezTo>
                      <a:pt x="141274" y="155265"/>
                      <a:pt x="139661" y="157520"/>
                      <a:pt x="138854" y="159937"/>
                    </a:cubicBezTo>
                    <a:cubicBezTo>
                      <a:pt x="138209" y="161387"/>
                      <a:pt x="138854" y="162997"/>
                      <a:pt x="138854" y="164608"/>
                    </a:cubicBezTo>
                    <a:cubicBezTo>
                      <a:pt x="138854" y="259810"/>
                      <a:pt x="139016" y="355012"/>
                      <a:pt x="138532" y="450053"/>
                    </a:cubicBezTo>
                    <a:cubicBezTo>
                      <a:pt x="138532" y="457463"/>
                      <a:pt x="135144" y="467128"/>
                      <a:pt x="129981" y="471316"/>
                    </a:cubicBezTo>
                    <a:cubicBezTo>
                      <a:pt x="124818" y="475343"/>
                      <a:pt x="114654" y="475665"/>
                      <a:pt x="107716" y="473894"/>
                    </a:cubicBezTo>
                    <a:cubicBezTo>
                      <a:pt x="98198" y="471316"/>
                      <a:pt x="95293" y="462134"/>
                      <a:pt x="95293" y="452469"/>
                    </a:cubicBezTo>
                    <a:cubicBezTo>
                      <a:pt x="95293" y="400599"/>
                      <a:pt x="95293" y="348730"/>
                      <a:pt x="95293" y="296860"/>
                    </a:cubicBezTo>
                    <a:lnTo>
                      <a:pt x="95293" y="283168"/>
                    </a:lnTo>
                    <a:cubicBezTo>
                      <a:pt x="94003" y="282523"/>
                      <a:pt x="92551" y="282040"/>
                      <a:pt x="91260" y="281557"/>
                    </a:cubicBezTo>
                    <a:cubicBezTo>
                      <a:pt x="89647" y="284617"/>
                      <a:pt x="86743" y="287839"/>
                      <a:pt x="86743" y="290900"/>
                    </a:cubicBezTo>
                    <a:cubicBezTo>
                      <a:pt x="86259" y="316835"/>
                      <a:pt x="86420" y="342769"/>
                      <a:pt x="86420" y="368704"/>
                    </a:cubicBezTo>
                    <a:cubicBezTo>
                      <a:pt x="86420" y="395767"/>
                      <a:pt x="86581" y="422829"/>
                      <a:pt x="86420" y="449892"/>
                    </a:cubicBezTo>
                    <a:cubicBezTo>
                      <a:pt x="86420" y="467450"/>
                      <a:pt x="78514" y="476793"/>
                      <a:pt x="64639" y="476632"/>
                    </a:cubicBezTo>
                    <a:cubicBezTo>
                      <a:pt x="51410" y="476310"/>
                      <a:pt x="43666" y="466645"/>
                      <a:pt x="43666" y="450053"/>
                    </a:cubicBezTo>
                    <a:cubicBezTo>
                      <a:pt x="43666" y="356140"/>
                      <a:pt x="43666" y="262065"/>
                      <a:pt x="43666" y="168152"/>
                    </a:cubicBezTo>
                    <a:cubicBezTo>
                      <a:pt x="43666" y="165736"/>
                      <a:pt x="44311" y="163158"/>
                      <a:pt x="43504" y="161225"/>
                    </a:cubicBezTo>
                    <a:cubicBezTo>
                      <a:pt x="42375" y="158165"/>
                      <a:pt x="40278" y="155587"/>
                      <a:pt x="38664" y="152849"/>
                    </a:cubicBezTo>
                    <a:cubicBezTo>
                      <a:pt x="37373" y="155426"/>
                      <a:pt x="34953" y="158165"/>
                      <a:pt x="34953" y="160903"/>
                    </a:cubicBezTo>
                    <a:cubicBezTo>
                      <a:pt x="34631" y="192637"/>
                      <a:pt x="34792" y="224371"/>
                      <a:pt x="34792" y="256105"/>
                    </a:cubicBezTo>
                    <a:cubicBezTo>
                      <a:pt x="34792" y="259166"/>
                      <a:pt x="34953" y="262226"/>
                      <a:pt x="34631" y="265287"/>
                    </a:cubicBezTo>
                    <a:cubicBezTo>
                      <a:pt x="33824" y="275435"/>
                      <a:pt x="26887" y="282040"/>
                      <a:pt x="17368" y="281879"/>
                    </a:cubicBezTo>
                    <a:cubicBezTo>
                      <a:pt x="8010" y="281879"/>
                      <a:pt x="589" y="275274"/>
                      <a:pt x="266" y="265126"/>
                    </a:cubicBezTo>
                    <a:cubicBezTo>
                      <a:pt x="-218" y="252883"/>
                      <a:pt x="105" y="240480"/>
                      <a:pt x="105" y="228076"/>
                    </a:cubicBezTo>
                    <a:cubicBezTo>
                      <a:pt x="105" y="192798"/>
                      <a:pt x="-57" y="157682"/>
                      <a:pt x="105" y="122404"/>
                    </a:cubicBezTo>
                    <a:cubicBezTo>
                      <a:pt x="105" y="97274"/>
                      <a:pt x="13496" y="83904"/>
                      <a:pt x="38826" y="83904"/>
                    </a:cubicBezTo>
                    <a:close/>
                    <a:moveTo>
                      <a:pt x="517938" y="2"/>
                    </a:moveTo>
                    <a:cubicBezTo>
                      <a:pt x="537129" y="-159"/>
                      <a:pt x="552450" y="15466"/>
                      <a:pt x="552289" y="34634"/>
                    </a:cubicBezTo>
                    <a:cubicBezTo>
                      <a:pt x="552289" y="53964"/>
                      <a:pt x="536968" y="68783"/>
                      <a:pt x="517132" y="68461"/>
                    </a:cubicBezTo>
                    <a:cubicBezTo>
                      <a:pt x="498586" y="68300"/>
                      <a:pt x="483266" y="52997"/>
                      <a:pt x="483104" y="34473"/>
                    </a:cubicBezTo>
                    <a:cubicBezTo>
                      <a:pt x="482943" y="15466"/>
                      <a:pt x="498747" y="2"/>
                      <a:pt x="517938" y="2"/>
                    </a:cubicBezTo>
                    <a:close/>
                    <a:moveTo>
                      <a:pt x="305466" y="2"/>
                    </a:moveTo>
                    <a:cubicBezTo>
                      <a:pt x="324657" y="-159"/>
                      <a:pt x="339978" y="15466"/>
                      <a:pt x="339817" y="34634"/>
                    </a:cubicBezTo>
                    <a:cubicBezTo>
                      <a:pt x="339655" y="53964"/>
                      <a:pt x="324335" y="68783"/>
                      <a:pt x="304660" y="68461"/>
                    </a:cubicBezTo>
                    <a:cubicBezTo>
                      <a:pt x="286114" y="68300"/>
                      <a:pt x="270794" y="52997"/>
                      <a:pt x="270632" y="34473"/>
                    </a:cubicBezTo>
                    <a:cubicBezTo>
                      <a:pt x="270471" y="15466"/>
                      <a:pt x="286114" y="2"/>
                      <a:pt x="305466" y="2"/>
                    </a:cubicBezTo>
                    <a:close/>
                    <a:moveTo>
                      <a:pt x="91088" y="2"/>
                    </a:moveTo>
                    <a:cubicBezTo>
                      <a:pt x="110279" y="-159"/>
                      <a:pt x="125600" y="15466"/>
                      <a:pt x="125439" y="34634"/>
                    </a:cubicBezTo>
                    <a:cubicBezTo>
                      <a:pt x="125439" y="53964"/>
                      <a:pt x="110118" y="68783"/>
                      <a:pt x="90282" y="68461"/>
                    </a:cubicBezTo>
                    <a:cubicBezTo>
                      <a:pt x="71736" y="68300"/>
                      <a:pt x="56416" y="52997"/>
                      <a:pt x="56254" y="34473"/>
                    </a:cubicBezTo>
                    <a:cubicBezTo>
                      <a:pt x="56093" y="15466"/>
                      <a:pt x="71897" y="2"/>
                      <a:pt x="91088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/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2135166" y="3203238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chemeClr val="accent5">
                      <a:lumMod val="50000"/>
                    </a:schemeClr>
                  </a:solidFill>
                  <a:latin typeface="微软雅黑" panose="020b0503020204020204" charset="-122"/>
                  <a:ea typeface="微软雅黑"/>
                </a:rPr>
                <a:t>肺功能正常组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2193015" y="3746983"/>
              <a:ext cx="2820945" cy="1497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FEV1≥80%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预计值、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FVC≥80%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预计值及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FEV1/FVC≥70%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，三者同时满足。 </a:t>
              </a:r>
            </a:p>
          </p:txBody>
        </p:sp>
        <p:sp>
          <p:nvSpPr>
            <p:cNvPr id="4" name="任意多边形: 形状 3"/>
            <p:cNvSpPr/>
            <p:nvPr/>
          </p:nvSpPr>
          <p:spPr>
            <a:xfrm>
              <a:off x="990600" y="3449320"/>
              <a:ext cx="4732020" cy="2768600"/>
            </a:xfrm>
            <a:custGeom>
              <a:gdLst>
                <a:gd name="connsiteX0" fmla="*/ 3322320 w 4732020"/>
                <a:gd name="connsiteY0" fmla="*/ 0 h 2811780"/>
                <a:gd name="connsiteX1" fmla="*/ 4724400 w 4732020"/>
                <a:gd name="connsiteY1" fmla="*/ 0 h 2811780"/>
                <a:gd name="connsiteX2" fmla="*/ 4732020 w 4732020"/>
                <a:gd name="connsiteY2" fmla="*/ 106680 h 2811780"/>
                <a:gd name="connsiteX3" fmla="*/ 4732020 w 4732020"/>
                <a:gd name="connsiteY3" fmla="*/ 2811780 h 2811780"/>
                <a:gd name="connsiteX4" fmla="*/ 0 w 4732020"/>
                <a:gd name="connsiteY4" fmla="*/ 2811780 h 2811780"/>
                <a:gd name="connsiteX5" fmla="*/ 0 w 4732020"/>
                <a:gd name="connsiteY5" fmla="*/ 2606040 h 2811780"/>
                <a:gd name="connsiteX0-1" fmla="*/ 3322320 w 4732020"/>
                <a:gd name="connsiteY0-2" fmla="*/ 0 h 2811780"/>
                <a:gd name="connsiteX1-3" fmla="*/ 4732020 w 4732020"/>
                <a:gd name="connsiteY1-4" fmla="*/ 106680 h 2811780"/>
                <a:gd name="connsiteX2-5" fmla="*/ 4732020 w 4732020"/>
                <a:gd name="connsiteY2-6" fmla="*/ 2811780 h 2811780"/>
                <a:gd name="connsiteX3-7" fmla="*/ 0 w 4732020"/>
                <a:gd name="connsiteY3-8" fmla="*/ 2811780 h 2811780"/>
                <a:gd name="connsiteX4-9" fmla="*/ 0 w 4732020"/>
                <a:gd name="connsiteY4-10" fmla="*/ 2606040 h 2811780"/>
                <a:gd name="connsiteX0-11" fmla="*/ 3291840 w 4732020"/>
                <a:gd name="connsiteY0-12" fmla="*/ 0 h 2725420"/>
                <a:gd name="connsiteX1-13" fmla="*/ 4732020 w 4732020"/>
                <a:gd name="connsiteY1-14" fmla="*/ 20320 h 2725420"/>
                <a:gd name="connsiteX2-15" fmla="*/ 4732020 w 4732020"/>
                <a:gd name="connsiteY2-16" fmla="*/ 2725420 h 2725420"/>
                <a:gd name="connsiteX3-17" fmla="*/ 0 w 4732020"/>
                <a:gd name="connsiteY3-18" fmla="*/ 2725420 h 2725420"/>
                <a:gd name="connsiteX4-19" fmla="*/ 0 w 4732020"/>
                <a:gd name="connsiteY4-20" fmla="*/ 2519680 h 2725420"/>
                <a:gd name="connsiteX0-21" fmla="*/ 3291840 w 4732020"/>
                <a:gd name="connsiteY0-22" fmla="*/ 0 h 2705100"/>
                <a:gd name="connsiteX1-23" fmla="*/ 4732020 w 4732020"/>
                <a:gd name="connsiteY1-24" fmla="*/ 0 h 2705100"/>
                <a:gd name="connsiteX2-25" fmla="*/ 4732020 w 4732020"/>
                <a:gd name="connsiteY2-26" fmla="*/ 2705100 h 2705100"/>
                <a:gd name="connsiteX3-27" fmla="*/ 0 w 4732020"/>
                <a:gd name="connsiteY3-28" fmla="*/ 2705100 h 2705100"/>
                <a:gd name="connsiteX4-29" fmla="*/ 0 w 4732020"/>
                <a:gd name="connsiteY4-30" fmla="*/ 2499360 h 2705100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732020" h="2705100">
                  <a:moveTo>
                    <a:pt x="3291840" y="0"/>
                  </a:moveTo>
                  <a:lnTo>
                    <a:pt x="4732020" y="0"/>
                  </a:lnTo>
                  <a:lnTo>
                    <a:pt x="4732020" y="2705100"/>
                  </a:lnTo>
                  <a:lnTo>
                    <a:pt x="0" y="2705100"/>
                  </a:lnTo>
                  <a:lnTo>
                    <a:pt x="0" y="2499360"/>
                  </a:lnTo>
                </a:path>
              </a:pathLst>
            </a:custGeom>
            <a:noFill/>
            <a:ln w="15875">
              <a:solidFill>
                <a:schemeClr val="accent5">
                  <a:lumMod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269588" y="2678929"/>
            <a:ext cx="4840422" cy="3234191"/>
            <a:chOff x="882198" y="2983729"/>
            <a:chExt cx="4840422" cy="3234191"/>
          </a:xfrm>
        </p:grpSpPr>
        <p:grpSp>
          <p:nvGrpSpPr>
            <p:cNvPr id="75" name="组合 74"/>
            <p:cNvGrpSpPr/>
            <p:nvPr/>
          </p:nvGrpSpPr>
          <p:grpSpPr>
            <a:xfrm>
              <a:off x="882198" y="2983729"/>
              <a:ext cx="1021433" cy="1021433"/>
              <a:chOff x="2744200" y="2644140"/>
              <a:chExt cx="1152326" cy="1152326"/>
            </a:xfrm>
          </p:grpSpPr>
          <p:grpSp>
            <p:nvGrpSpPr>
              <p:cNvPr id="79" name="组合 78"/>
              <p:cNvGrpSpPr/>
              <p:nvPr/>
            </p:nvGrpSpPr>
            <p:grpSpPr>
              <a:xfrm>
                <a:off x="2744200" y="2644140"/>
                <a:ext cx="1152326" cy="1152326"/>
                <a:chOff x="777244" y="2612312"/>
                <a:chExt cx="6300436" cy="2945290"/>
              </a:xfrm>
            </p:grpSpPr>
            <p:sp>
              <p:nvSpPr>
                <p:cNvPr id="81" name="箭头: 五边形 15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  <p:sp>
              <p:nvSpPr>
                <p:cNvPr id="118" name="箭头: 五边形 16"/>
                <p:cNvSpPr/>
                <p:nvPr/>
              </p:nvSpPr>
              <p:spPr>
                <a:xfrm>
                  <a:off x="784021" y="2621044"/>
                  <a:ext cx="6293659" cy="2936558"/>
                </a:xfrm>
                <a:prstGeom prst="ellipse">
                  <a:avLst/>
                </a:prstGeom>
                <a:solidFill>
                  <a:srgbClr val="EA000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latin typeface="思源黑体 CN Light" panose="020b0300000000000000" charset="-122"/>
                  </a:endParaRPr>
                </a:p>
              </p:txBody>
            </p:sp>
          </p:grpSp>
          <p:sp>
            <p:nvSpPr>
              <p:cNvPr id="80" name="three-persons-silhouettes_35124"/>
              <p:cNvSpPr>
                <a:spLocks noChangeAspect="1"/>
              </p:cNvSpPr>
              <p:nvPr/>
            </p:nvSpPr>
            <p:spPr bwMode="auto">
              <a:xfrm>
                <a:off x="2932985" y="2964613"/>
                <a:ext cx="712592" cy="558140"/>
              </a:xfrm>
              <a:custGeom>
                <a:gdLst>
                  <a:gd name="connsiteX0" fmla="*/ 465691 w 608530"/>
                  <a:gd name="connsiteY0" fmla="*/ 83904 h 476634"/>
                  <a:gd name="connsiteX1" fmla="*/ 571517 w 608530"/>
                  <a:gd name="connsiteY1" fmla="*/ 83904 h 476634"/>
                  <a:gd name="connsiteX2" fmla="*/ 608459 w 608530"/>
                  <a:gd name="connsiteY2" fmla="*/ 120471 h 476634"/>
                  <a:gd name="connsiteX3" fmla="*/ 608459 w 608530"/>
                  <a:gd name="connsiteY3" fmla="*/ 260777 h 476634"/>
                  <a:gd name="connsiteX4" fmla="*/ 591198 w 608530"/>
                  <a:gd name="connsiteY4" fmla="*/ 281879 h 476634"/>
                  <a:gd name="connsiteX5" fmla="*/ 573936 w 608530"/>
                  <a:gd name="connsiteY5" fmla="*/ 260293 h 476634"/>
                  <a:gd name="connsiteX6" fmla="*/ 573936 w 608530"/>
                  <a:gd name="connsiteY6" fmla="*/ 172179 h 476634"/>
                  <a:gd name="connsiteX7" fmla="*/ 573614 w 608530"/>
                  <a:gd name="connsiteY7" fmla="*/ 159454 h 476634"/>
                  <a:gd name="connsiteX8" fmla="*/ 569420 w 608530"/>
                  <a:gd name="connsiteY8" fmla="*/ 152849 h 476634"/>
                  <a:gd name="connsiteX9" fmla="*/ 565548 w 608530"/>
                  <a:gd name="connsiteY9" fmla="*/ 159937 h 476634"/>
                  <a:gd name="connsiteX10" fmla="*/ 565709 w 608530"/>
                  <a:gd name="connsiteY10" fmla="*/ 164608 h 476634"/>
                  <a:gd name="connsiteX11" fmla="*/ 565387 w 608530"/>
                  <a:gd name="connsiteY11" fmla="*/ 450053 h 476634"/>
                  <a:gd name="connsiteX12" fmla="*/ 556675 w 608530"/>
                  <a:gd name="connsiteY12" fmla="*/ 471316 h 476634"/>
                  <a:gd name="connsiteX13" fmla="*/ 534413 w 608530"/>
                  <a:gd name="connsiteY13" fmla="*/ 473894 h 476634"/>
                  <a:gd name="connsiteX14" fmla="*/ 522153 w 608530"/>
                  <a:gd name="connsiteY14" fmla="*/ 452469 h 476634"/>
                  <a:gd name="connsiteX15" fmla="*/ 522153 w 608530"/>
                  <a:gd name="connsiteY15" fmla="*/ 296860 h 476634"/>
                  <a:gd name="connsiteX16" fmla="*/ 522153 w 608530"/>
                  <a:gd name="connsiteY16" fmla="*/ 283168 h 476634"/>
                  <a:gd name="connsiteX17" fmla="*/ 518120 w 608530"/>
                  <a:gd name="connsiteY17" fmla="*/ 281557 h 476634"/>
                  <a:gd name="connsiteX18" fmla="*/ 513442 w 608530"/>
                  <a:gd name="connsiteY18" fmla="*/ 290900 h 476634"/>
                  <a:gd name="connsiteX19" fmla="*/ 513281 w 608530"/>
                  <a:gd name="connsiteY19" fmla="*/ 368704 h 476634"/>
                  <a:gd name="connsiteX20" fmla="*/ 513281 w 608530"/>
                  <a:gd name="connsiteY20" fmla="*/ 449892 h 476634"/>
                  <a:gd name="connsiteX21" fmla="*/ 491503 w 608530"/>
                  <a:gd name="connsiteY21" fmla="*/ 476632 h 476634"/>
                  <a:gd name="connsiteX22" fmla="*/ 470531 w 608530"/>
                  <a:gd name="connsiteY22" fmla="*/ 450053 h 476634"/>
                  <a:gd name="connsiteX23" fmla="*/ 470531 w 608530"/>
                  <a:gd name="connsiteY23" fmla="*/ 168152 h 476634"/>
                  <a:gd name="connsiteX24" fmla="*/ 470370 w 608530"/>
                  <a:gd name="connsiteY24" fmla="*/ 161225 h 476634"/>
                  <a:gd name="connsiteX25" fmla="*/ 465530 w 608530"/>
                  <a:gd name="connsiteY25" fmla="*/ 152849 h 476634"/>
                  <a:gd name="connsiteX26" fmla="*/ 461820 w 608530"/>
                  <a:gd name="connsiteY26" fmla="*/ 160903 h 476634"/>
                  <a:gd name="connsiteX27" fmla="*/ 461659 w 608530"/>
                  <a:gd name="connsiteY27" fmla="*/ 256105 h 476634"/>
                  <a:gd name="connsiteX28" fmla="*/ 461497 w 608530"/>
                  <a:gd name="connsiteY28" fmla="*/ 265287 h 476634"/>
                  <a:gd name="connsiteX29" fmla="*/ 444236 w 608530"/>
                  <a:gd name="connsiteY29" fmla="*/ 281879 h 476634"/>
                  <a:gd name="connsiteX30" fmla="*/ 427136 w 608530"/>
                  <a:gd name="connsiteY30" fmla="*/ 265126 h 476634"/>
                  <a:gd name="connsiteX31" fmla="*/ 426975 w 608530"/>
                  <a:gd name="connsiteY31" fmla="*/ 228076 h 476634"/>
                  <a:gd name="connsiteX32" fmla="*/ 426975 w 608530"/>
                  <a:gd name="connsiteY32" fmla="*/ 122404 h 476634"/>
                  <a:gd name="connsiteX33" fmla="*/ 465691 w 608530"/>
                  <a:gd name="connsiteY33" fmla="*/ 83904 h 476634"/>
                  <a:gd name="connsiteX34" fmla="*/ 253218 w 608530"/>
                  <a:gd name="connsiteY34" fmla="*/ 83904 h 476634"/>
                  <a:gd name="connsiteX35" fmla="*/ 358882 w 608530"/>
                  <a:gd name="connsiteY35" fmla="*/ 83904 h 476634"/>
                  <a:gd name="connsiteX36" fmla="*/ 395986 w 608530"/>
                  <a:gd name="connsiteY36" fmla="*/ 120471 h 476634"/>
                  <a:gd name="connsiteX37" fmla="*/ 395986 w 608530"/>
                  <a:gd name="connsiteY37" fmla="*/ 260777 h 476634"/>
                  <a:gd name="connsiteX38" fmla="*/ 378725 w 608530"/>
                  <a:gd name="connsiteY38" fmla="*/ 281879 h 476634"/>
                  <a:gd name="connsiteX39" fmla="*/ 361463 w 608530"/>
                  <a:gd name="connsiteY39" fmla="*/ 260293 h 476634"/>
                  <a:gd name="connsiteX40" fmla="*/ 361463 w 608530"/>
                  <a:gd name="connsiteY40" fmla="*/ 172179 h 476634"/>
                  <a:gd name="connsiteX41" fmla="*/ 361141 w 608530"/>
                  <a:gd name="connsiteY41" fmla="*/ 159454 h 476634"/>
                  <a:gd name="connsiteX42" fmla="*/ 356947 w 608530"/>
                  <a:gd name="connsiteY42" fmla="*/ 152849 h 476634"/>
                  <a:gd name="connsiteX43" fmla="*/ 353075 w 608530"/>
                  <a:gd name="connsiteY43" fmla="*/ 159937 h 476634"/>
                  <a:gd name="connsiteX44" fmla="*/ 353236 w 608530"/>
                  <a:gd name="connsiteY44" fmla="*/ 164608 h 476634"/>
                  <a:gd name="connsiteX45" fmla="*/ 352914 w 608530"/>
                  <a:gd name="connsiteY45" fmla="*/ 450053 h 476634"/>
                  <a:gd name="connsiteX46" fmla="*/ 344202 w 608530"/>
                  <a:gd name="connsiteY46" fmla="*/ 471316 h 476634"/>
                  <a:gd name="connsiteX47" fmla="*/ 321940 w 608530"/>
                  <a:gd name="connsiteY47" fmla="*/ 473894 h 476634"/>
                  <a:gd name="connsiteX48" fmla="*/ 309680 w 608530"/>
                  <a:gd name="connsiteY48" fmla="*/ 452469 h 476634"/>
                  <a:gd name="connsiteX49" fmla="*/ 309680 w 608530"/>
                  <a:gd name="connsiteY49" fmla="*/ 296860 h 476634"/>
                  <a:gd name="connsiteX50" fmla="*/ 309680 w 608530"/>
                  <a:gd name="connsiteY50" fmla="*/ 283168 h 476634"/>
                  <a:gd name="connsiteX51" fmla="*/ 305647 w 608530"/>
                  <a:gd name="connsiteY51" fmla="*/ 281557 h 476634"/>
                  <a:gd name="connsiteX52" fmla="*/ 300969 w 608530"/>
                  <a:gd name="connsiteY52" fmla="*/ 290900 h 476634"/>
                  <a:gd name="connsiteX53" fmla="*/ 300808 w 608530"/>
                  <a:gd name="connsiteY53" fmla="*/ 368704 h 476634"/>
                  <a:gd name="connsiteX54" fmla="*/ 300808 w 608530"/>
                  <a:gd name="connsiteY54" fmla="*/ 449892 h 476634"/>
                  <a:gd name="connsiteX55" fmla="*/ 278868 w 608530"/>
                  <a:gd name="connsiteY55" fmla="*/ 476632 h 476634"/>
                  <a:gd name="connsiteX56" fmla="*/ 258058 w 608530"/>
                  <a:gd name="connsiteY56" fmla="*/ 450053 h 476634"/>
                  <a:gd name="connsiteX57" fmla="*/ 258058 w 608530"/>
                  <a:gd name="connsiteY57" fmla="*/ 168152 h 476634"/>
                  <a:gd name="connsiteX58" fmla="*/ 257897 w 608530"/>
                  <a:gd name="connsiteY58" fmla="*/ 161225 h 476634"/>
                  <a:gd name="connsiteX59" fmla="*/ 252896 w 608530"/>
                  <a:gd name="connsiteY59" fmla="*/ 152849 h 476634"/>
                  <a:gd name="connsiteX60" fmla="*/ 249347 w 608530"/>
                  <a:gd name="connsiteY60" fmla="*/ 160903 h 476634"/>
                  <a:gd name="connsiteX61" fmla="*/ 249186 w 608530"/>
                  <a:gd name="connsiteY61" fmla="*/ 256105 h 476634"/>
                  <a:gd name="connsiteX62" fmla="*/ 249024 w 608530"/>
                  <a:gd name="connsiteY62" fmla="*/ 265287 h 476634"/>
                  <a:gd name="connsiteX63" fmla="*/ 231763 w 608530"/>
                  <a:gd name="connsiteY63" fmla="*/ 281879 h 476634"/>
                  <a:gd name="connsiteX64" fmla="*/ 214502 w 608530"/>
                  <a:gd name="connsiteY64" fmla="*/ 265126 h 476634"/>
                  <a:gd name="connsiteX65" fmla="*/ 214341 w 608530"/>
                  <a:gd name="connsiteY65" fmla="*/ 228076 h 476634"/>
                  <a:gd name="connsiteX66" fmla="*/ 214341 w 608530"/>
                  <a:gd name="connsiteY66" fmla="*/ 122404 h 476634"/>
                  <a:gd name="connsiteX67" fmla="*/ 253218 w 608530"/>
                  <a:gd name="connsiteY67" fmla="*/ 83904 h 476634"/>
                  <a:gd name="connsiteX68" fmla="*/ 38826 w 608530"/>
                  <a:gd name="connsiteY68" fmla="*/ 83904 h 476634"/>
                  <a:gd name="connsiteX69" fmla="*/ 144663 w 608530"/>
                  <a:gd name="connsiteY69" fmla="*/ 83904 h 476634"/>
                  <a:gd name="connsiteX70" fmla="*/ 181609 w 608530"/>
                  <a:gd name="connsiteY70" fmla="*/ 120471 h 476634"/>
                  <a:gd name="connsiteX71" fmla="*/ 181609 w 608530"/>
                  <a:gd name="connsiteY71" fmla="*/ 260777 h 476634"/>
                  <a:gd name="connsiteX72" fmla="*/ 164346 w 608530"/>
                  <a:gd name="connsiteY72" fmla="*/ 281879 h 476634"/>
                  <a:gd name="connsiteX73" fmla="*/ 147083 w 608530"/>
                  <a:gd name="connsiteY73" fmla="*/ 260293 h 476634"/>
                  <a:gd name="connsiteX74" fmla="*/ 147083 w 608530"/>
                  <a:gd name="connsiteY74" fmla="*/ 172179 h 476634"/>
                  <a:gd name="connsiteX75" fmla="*/ 146760 w 608530"/>
                  <a:gd name="connsiteY75" fmla="*/ 159454 h 476634"/>
                  <a:gd name="connsiteX76" fmla="*/ 142565 w 608530"/>
                  <a:gd name="connsiteY76" fmla="*/ 152849 h 476634"/>
                  <a:gd name="connsiteX77" fmla="*/ 138854 w 608530"/>
                  <a:gd name="connsiteY77" fmla="*/ 159937 h 476634"/>
                  <a:gd name="connsiteX78" fmla="*/ 138854 w 608530"/>
                  <a:gd name="connsiteY78" fmla="*/ 164608 h 476634"/>
                  <a:gd name="connsiteX79" fmla="*/ 138532 w 608530"/>
                  <a:gd name="connsiteY79" fmla="*/ 450053 h 476634"/>
                  <a:gd name="connsiteX80" fmla="*/ 129981 w 608530"/>
                  <a:gd name="connsiteY80" fmla="*/ 471316 h 476634"/>
                  <a:gd name="connsiteX81" fmla="*/ 107716 w 608530"/>
                  <a:gd name="connsiteY81" fmla="*/ 473894 h 476634"/>
                  <a:gd name="connsiteX82" fmla="*/ 95293 w 608530"/>
                  <a:gd name="connsiteY82" fmla="*/ 452469 h 476634"/>
                  <a:gd name="connsiteX83" fmla="*/ 95293 w 608530"/>
                  <a:gd name="connsiteY83" fmla="*/ 296860 h 476634"/>
                  <a:gd name="connsiteX84" fmla="*/ 95293 w 608530"/>
                  <a:gd name="connsiteY84" fmla="*/ 283168 h 476634"/>
                  <a:gd name="connsiteX85" fmla="*/ 91260 w 608530"/>
                  <a:gd name="connsiteY85" fmla="*/ 281557 h 476634"/>
                  <a:gd name="connsiteX86" fmla="*/ 86743 w 608530"/>
                  <a:gd name="connsiteY86" fmla="*/ 290900 h 476634"/>
                  <a:gd name="connsiteX87" fmla="*/ 86420 w 608530"/>
                  <a:gd name="connsiteY87" fmla="*/ 368704 h 476634"/>
                  <a:gd name="connsiteX88" fmla="*/ 86420 w 608530"/>
                  <a:gd name="connsiteY88" fmla="*/ 449892 h 476634"/>
                  <a:gd name="connsiteX89" fmla="*/ 64639 w 608530"/>
                  <a:gd name="connsiteY89" fmla="*/ 476632 h 476634"/>
                  <a:gd name="connsiteX90" fmla="*/ 43666 w 608530"/>
                  <a:gd name="connsiteY90" fmla="*/ 450053 h 476634"/>
                  <a:gd name="connsiteX91" fmla="*/ 43666 w 608530"/>
                  <a:gd name="connsiteY91" fmla="*/ 168152 h 476634"/>
                  <a:gd name="connsiteX92" fmla="*/ 43504 w 608530"/>
                  <a:gd name="connsiteY92" fmla="*/ 161225 h 476634"/>
                  <a:gd name="connsiteX93" fmla="*/ 38664 w 608530"/>
                  <a:gd name="connsiteY93" fmla="*/ 152849 h 476634"/>
                  <a:gd name="connsiteX94" fmla="*/ 34953 w 608530"/>
                  <a:gd name="connsiteY94" fmla="*/ 160903 h 476634"/>
                  <a:gd name="connsiteX95" fmla="*/ 34792 w 608530"/>
                  <a:gd name="connsiteY95" fmla="*/ 256105 h 476634"/>
                  <a:gd name="connsiteX96" fmla="*/ 34631 w 608530"/>
                  <a:gd name="connsiteY96" fmla="*/ 265287 h 476634"/>
                  <a:gd name="connsiteX97" fmla="*/ 17368 w 608530"/>
                  <a:gd name="connsiteY97" fmla="*/ 281879 h 476634"/>
                  <a:gd name="connsiteX98" fmla="*/ 266 w 608530"/>
                  <a:gd name="connsiteY98" fmla="*/ 265126 h 476634"/>
                  <a:gd name="connsiteX99" fmla="*/ 105 w 608530"/>
                  <a:gd name="connsiteY99" fmla="*/ 228076 h 476634"/>
                  <a:gd name="connsiteX100" fmla="*/ 105 w 608530"/>
                  <a:gd name="connsiteY100" fmla="*/ 122404 h 476634"/>
                  <a:gd name="connsiteX101" fmla="*/ 38826 w 608530"/>
                  <a:gd name="connsiteY101" fmla="*/ 83904 h 476634"/>
                  <a:gd name="connsiteX102" fmla="*/ 517938 w 608530"/>
                  <a:gd name="connsiteY102" fmla="*/ 2 h 476634"/>
                  <a:gd name="connsiteX103" fmla="*/ 552289 w 608530"/>
                  <a:gd name="connsiteY103" fmla="*/ 34634 h 476634"/>
                  <a:gd name="connsiteX104" fmla="*/ 517132 w 608530"/>
                  <a:gd name="connsiteY104" fmla="*/ 68461 h 476634"/>
                  <a:gd name="connsiteX105" fmla="*/ 483104 w 608530"/>
                  <a:gd name="connsiteY105" fmla="*/ 34473 h 476634"/>
                  <a:gd name="connsiteX106" fmla="*/ 517938 w 608530"/>
                  <a:gd name="connsiteY106" fmla="*/ 2 h 476634"/>
                  <a:gd name="connsiteX107" fmla="*/ 305466 w 608530"/>
                  <a:gd name="connsiteY107" fmla="*/ 2 h 476634"/>
                  <a:gd name="connsiteX108" fmla="*/ 339817 w 608530"/>
                  <a:gd name="connsiteY108" fmla="*/ 34634 h 476634"/>
                  <a:gd name="connsiteX109" fmla="*/ 304660 w 608530"/>
                  <a:gd name="connsiteY109" fmla="*/ 68461 h 476634"/>
                  <a:gd name="connsiteX110" fmla="*/ 270632 w 608530"/>
                  <a:gd name="connsiteY110" fmla="*/ 34473 h 476634"/>
                  <a:gd name="connsiteX111" fmla="*/ 305466 w 608530"/>
                  <a:gd name="connsiteY111" fmla="*/ 2 h 476634"/>
                  <a:gd name="connsiteX112" fmla="*/ 91088 w 608530"/>
                  <a:gd name="connsiteY112" fmla="*/ 2 h 476634"/>
                  <a:gd name="connsiteX113" fmla="*/ 125439 w 608530"/>
                  <a:gd name="connsiteY113" fmla="*/ 34634 h 476634"/>
                  <a:gd name="connsiteX114" fmla="*/ 90282 w 608530"/>
                  <a:gd name="connsiteY114" fmla="*/ 68461 h 476634"/>
                  <a:gd name="connsiteX115" fmla="*/ 56254 w 608530"/>
                  <a:gd name="connsiteY115" fmla="*/ 34473 h 476634"/>
                  <a:gd name="connsiteX116" fmla="*/ 91088 w 608530"/>
                  <a:gd name="connsiteY116" fmla="*/ 2 h 47663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</a:cxnLst>
                <a:rect l="l" t="t" r="r" b="b"/>
                <a:pathLst>
                  <a:path w="608530" h="476634">
                    <a:moveTo>
                      <a:pt x="465691" y="83904"/>
                    </a:moveTo>
                    <a:cubicBezTo>
                      <a:pt x="501020" y="83743"/>
                      <a:pt x="536188" y="83743"/>
                      <a:pt x="571517" y="83904"/>
                    </a:cubicBezTo>
                    <a:cubicBezTo>
                      <a:pt x="594908" y="84065"/>
                      <a:pt x="608297" y="97274"/>
                      <a:pt x="608459" y="120471"/>
                    </a:cubicBezTo>
                    <a:cubicBezTo>
                      <a:pt x="608620" y="167186"/>
                      <a:pt x="608459" y="214062"/>
                      <a:pt x="608459" y="260777"/>
                    </a:cubicBezTo>
                    <a:cubicBezTo>
                      <a:pt x="608459" y="274952"/>
                      <a:pt x="602490" y="282040"/>
                      <a:pt x="591198" y="281879"/>
                    </a:cubicBezTo>
                    <a:cubicBezTo>
                      <a:pt x="580228" y="281879"/>
                      <a:pt x="573936" y="274308"/>
                      <a:pt x="573936" y="260293"/>
                    </a:cubicBezTo>
                    <a:cubicBezTo>
                      <a:pt x="573775" y="230976"/>
                      <a:pt x="573936" y="201497"/>
                      <a:pt x="573936" y="172179"/>
                    </a:cubicBezTo>
                    <a:cubicBezTo>
                      <a:pt x="573936" y="167991"/>
                      <a:pt x="574420" y="163642"/>
                      <a:pt x="573614" y="159454"/>
                    </a:cubicBezTo>
                    <a:cubicBezTo>
                      <a:pt x="573291" y="157037"/>
                      <a:pt x="570871" y="155104"/>
                      <a:pt x="569420" y="152849"/>
                    </a:cubicBezTo>
                    <a:cubicBezTo>
                      <a:pt x="568129" y="155265"/>
                      <a:pt x="566516" y="157520"/>
                      <a:pt x="565548" y="159937"/>
                    </a:cubicBezTo>
                    <a:cubicBezTo>
                      <a:pt x="565064" y="161387"/>
                      <a:pt x="565709" y="162997"/>
                      <a:pt x="565709" y="164608"/>
                    </a:cubicBezTo>
                    <a:cubicBezTo>
                      <a:pt x="565709" y="259810"/>
                      <a:pt x="565870" y="355012"/>
                      <a:pt x="565387" y="450053"/>
                    </a:cubicBezTo>
                    <a:cubicBezTo>
                      <a:pt x="565387" y="457463"/>
                      <a:pt x="561999" y="467128"/>
                      <a:pt x="556675" y="471316"/>
                    </a:cubicBezTo>
                    <a:cubicBezTo>
                      <a:pt x="551674" y="475343"/>
                      <a:pt x="541350" y="475665"/>
                      <a:pt x="534413" y="473894"/>
                    </a:cubicBezTo>
                    <a:cubicBezTo>
                      <a:pt x="525057" y="471316"/>
                      <a:pt x="522153" y="462134"/>
                      <a:pt x="522153" y="452469"/>
                    </a:cubicBezTo>
                    <a:cubicBezTo>
                      <a:pt x="522153" y="400599"/>
                      <a:pt x="522153" y="348730"/>
                      <a:pt x="522153" y="296860"/>
                    </a:cubicBezTo>
                    <a:lnTo>
                      <a:pt x="522153" y="283168"/>
                    </a:lnTo>
                    <a:cubicBezTo>
                      <a:pt x="520863" y="282523"/>
                      <a:pt x="519411" y="282040"/>
                      <a:pt x="518120" y="281557"/>
                    </a:cubicBezTo>
                    <a:cubicBezTo>
                      <a:pt x="516507" y="284617"/>
                      <a:pt x="513603" y="287839"/>
                      <a:pt x="513442" y="290900"/>
                    </a:cubicBezTo>
                    <a:cubicBezTo>
                      <a:pt x="513119" y="316835"/>
                      <a:pt x="513281" y="342769"/>
                      <a:pt x="513281" y="368704"/>
                    </a:cubicBezTo>
                    <a:cubicBezTo>
                      <a:pt x="513281" y="395767"/>
                      <a:pt x="513442" y="422829"/>
                      <a:pt x="513281" y="449892"/>
                    </a:cubicBezTo>
                    <a:cubicBezTo>
                      <a:pt x="513281" y="467450"/>
                      <a:pt x="505376" y="476793"/>
                      <a:pt x="491503" y="476632"/>
                    </a:cubicBezTo>
                    <a:cubicBezTo>
                      <a:pt x="478274" y="476310"/>
                      <a:pt x="470531" y="466645"/>
                      <a:pt x="470531" y="450053"/>
                    </a:cubicBezTo>
                    <a:cubicBezTo>
                      <a:pt x="470531" y="356140"/>
                      <a:pt x="470531" y="262065"/>
                      <a:pt x="470531" y="168152"/>
                    </a:cubicBezTo>
                    <a:cubicBezTo>
                      <a:pt x="470531" y="165736"/>
                      <a:pt x="471176" y="163158"/>
                      <a:pt x="470370" y="161225"/>
                    </a:cubicBezTo>
                    <a:cubicBezTo>
                      <a:pt x="469240" y="158165"/>
                      <a:pt x="467143" y="155587"/>
                      <a:pt x="465530" y="152849"/>
                    </a:cubicBezTo>
                    <a:cubicBezTo>
                      <a:pt x="464240" y="155426"/>
                      <a:pt x="461820" y="158165"/>
                      <a:pt x="461820" y="160903"/>
                    </a:cubicBezTo>
                    <a:cubicBezTo>
                      <a:pt x="461497" y="192637"/>
                      <a:pt x="461659" y="224371"/>
                      <a:pt x="461659" y="256105"/>
                    </a:cubicBezTo>
                    <a:cubicBezTo>
                      <a:pt x="461659" y="259166"/>
                      <a:pt x="461820" y="262226"/>
                      <a:pt x="461497" y="265287"/>
                    </a:cubicBezTo>
                    <a:cubicBezTo>
                      <a:pt x="460691" y="275435"/>
                      <a:pt x="453754" y="282040"/>
                      <a:pt x="444236" y="281879"/>
                    </a:cubicBezTo>
                    <a:cubicBezTo>
                      <a:pt x="434880" y="281879"/>
                      <a:pt x="427459" y="275274"/>
                      <a:pt x="427136" y="265126"/>
                    </a:cubicBezTo>
                    <a:cubicBezTo>
                      <a:pt x="426491" y="252883"/>
                      <a:pt x="426975" y="240480"/>
                      <a:pt x="426975" y="228076"/>
                    </a:cubicBezTo>
                    <a:cubicBezTo>
                      <a:pt x="426975" y="192798"/>
                      <a:pt x="426814" y="157682"/>
                      <a:pt x="426975" y="122404"/>
                    </a:cubicBezTo>
                    <a:cubicBezTo>
                      <a:pt x="426975" y="97274"/>
                      <a:pt x="440364" y="83904"/>
                      <a:pt x="465691" y="83904"/>
                    </a:cubicBezTo>
                    <a:close/>
                    <a:moveTo>
                      <a:pt x="253218" y="83904"/>
                    </a:moveTo>
                    <a:cubicBezTo>
                      <a:pt x="288386" y="83743"/>
                      <a:pt x="323715" y="83743"/>
                      <a:pt x="358882" y="83904"/>
                    </a:cubicBezTo>
                    <a:cubicBezTo>
                      <a:pt x="382435" y="84065"/>
                      <a:pt x="395824" y="97274"/>
                      <a:pt x="395986" y="120471"/>
                    </a:cubicBezTo>
                    <a:cubicBezTo>
                      <a:pt x="396147" y="167186"/>
                      <a:pt x="395986" y="214062"/>
                      <a:pt x="395986" y="260777"/>
                    </a:cubicBezTo>
                    <a:cubicBezTo>
                      <a:pt x="395986" y="274952"/>
                      <a:pt x="390017" y="282040"/>
                      <a:pt x="378725" y="281879"/>
                    </a:cubicBezTo>
                    <a:cubicBezTo>
                      <a:pt x="367594" y="281879"/>
                      <a:pt x="361463" y="274308"/>
                      <a:pt x="361463" y="260293"/>
                    </a:cubicBezTo>
                    <a:cubicBezTo>
                      <a:pt x="361302" y="230976"/>
                      <a:pt x="361463" y="201497"/>
                      <a:pt x="361463" y="172179"/>
                    </a:cubicBezTo>
                    <a:cubicBezTo>
                      <a:pt x="361463" y="167991"/>
                      <a:pt x="361786" y="163642"/>
                      <a:pt x="361141" y="159454"/>
                    </a:cubicBezTo>
                    <a:cubicBezTo>
                      <a:pt x="360818" y="157037"/>
                      <a:pt x="358398" y="155104"/>
                      <a:pt x="356947" y="152849"/>
                    </a:cubicBezTo>
                    <a:cubicBezTo>
                      <a:pt x="355656" y="155265"/>
                      <a:pt x="354043" y="157520"/>
                      <a:pt x="353075" y="159937"/>
                    </a:cubicBezTo>
                    <a:cubicBezTo>
                      <a:pt x="352591" y="161387"/>
                      <a:pt x="353236" y="162997"/>
                      <a:pt x="353236" y="164608"/>
                    </a:cubicBezTo>
                    <a:cubicBezTo>
                      <a:pt x="353236" y="259810"/>
                      <a:pt x="353398" y="354851"/>
                      <a:pt x="352914" y="450053"/>
                    </a:cubicBezTo>
                    <a:cubicBezTo>
                      <a:pt x="352752" y="457463"/>
                      <a:pt x="349526" y="467128"/>
                      <a:pt x="344202" y="471316"/>
                    </a:cubicBezTo>
                    <a:cubicBezTo>
                      <a:pt x="339201" y="475343"/>
                      <a:pt x="328877" y="475665"/>
                      <a:pt x="321940" y="473894"/>
                    </a:cubicBezTo>
                    <a:cubicBezTo>
                      <a:pt x="312584" y="471316"/>
                      <a:pt x="309680" y="462134"/>
                      <a:pt x="309680" y="452469"/>
                    </a:cubicBezTo>
                    <a:cubicBezTo>
                      <a:pt x="309680" y="400599"/>
                      <a:pt x="309680" y="348730"/>
                      <a:pt x="309680" y="296860"/>
                    </a:cubicBezTo>
                    <a:lnTo>
                      <a:pt x="309680" y="283168"/>
                    </a:lnTo>
                    <a:cubicBezTo>
                      <a:pt x="308228" y="282523"/>
                      <a:pt x="306938" y="282040"/>
                      <a:pt x="305647" y="281557"/>
                    </a:cubicBezTo>
                    <a:cubicBezTo>
                      <a:pt x="304034" y="284617"/>
                      <a:pt x="300969" y="287678"/>
                      <a:pt x="300969" y="290900"/>
                    </a:cubicBezTo>
                    <a:cubicBezTo>
                      <a:pt x="300646" y="316835"/>
                      <a:pt x="300808" y="342769"/>
                      <a:pt x="300808" y="368704"/>
                    </a:cubicBezTo>
                    <a:cubicBezTo>
                      <a:pt x="300808" y="395767"/>
                      <a:pt x="300808" y="422829"/>
                      <a:pt x="300808" y="449892"/>
                    </a:cubicBezTo>
                    <a:cubicBezTo>
                      <a:pt x="300808" y="467450"/>
                      <a:pt x="292903" y="476793"/>
                      <a:pt x="278868" y="476632"/>
                    </a:cubicBezTo>
                    <a:cubicBezTo>
                      <a:pt x="265801" y="476310"/>
                      <a:pt x="258058" y="466645"/>
                      <a:pt x="258058" y="450053"/>
                    </a:cubicBezTo>
                    <a:cubicBezTo>
                      <a:pt x="258058" y="356140"/>
                      <a:pt x="258058" y="262065"/>
                      <a:pt x="258058" y="168152"/>
                    </a:cubicBezTo>
                    <a:cubicBezTo>
                      <a:pt x="258058" y="165736"/>
                      <a:pt x="258703" y="163158"/>
                      <a:pt x="257897" y="161225"/>
                    </a:cubicBezTo>
                    <a:cubicBezTo>
                      <a:pt x="256768" y="158165"/>
                      <a:pt x="254670" y="155587"/>
                      <a:pt x="252896" y="152849"/>
                    </a:cubicBezTo>
                    <a:cubicBezTo>
                      <a:pt x="251605" y="155426"/>
                      <a:pt x="249347" y="158165"/>
                      <a:pt x="249347" y="160903"/>
                    </a:cubicBezTo>
                    <a:cubicBezTo>
                      <a:pt x="249024" y="192637"/>
                      <a:pt x="249186" y="224371"/>
                      <a:pt x="249186" y="256105"/>
                    </a:cubicBezTo>
                    <a:cubicBezTo>
                      <a:pt x="249186" y="259166"/>
                      <a:pt x="249347" y="262226"/>
                      <a:pt x="249024" y="265287"/>
                    </a:cubicBezTo>
                    <a:cubicBezTo>
                      <a:pt x="248218" y="275435"/>
                      <a:pt x="241281" y="282040"/>
                      <a:pt x="231763" y="281879"/>
                    </a:cubicBezTo>
                    <a:cubicBezTo>
                      <a:pt x="222245" y="281879"/>
                      <a:pt x="214986" y="275274"/>
                      <a:pt x="214502" y="265126"/>
                    </a:cubicBezTo>
                    <a:cubicBezTo>
                      <a:pt x="214018" y="252883"/>
                      <a:pt x="214341" y="240480"/>
                      <a:pt x="214341" y="228076"/>
                    </a:cubicBezTo>
                    <a:cubicBezTo>
                      <a:pt x="214341" y="192798"/>
                      <a:pt x="214341" y="157682"/>
                      <a:pt x="214341" y="122404"/>
                    </a:cubicBezTo>
                    <a:cubicBezTo>
                      <a:pt x="214502" y="97274"/>
                      <a:pt x="227730" y="83904"/>
                      <a:pt x="253218" y="83904"/>
                    </a:cubicBezTo>
                    <a:close/>
                    <a:moveTo>
                      <a:pt x="38826" y="83904"/>
                    </a:moveTo>
                    <a:cubicBezTo>
                      <a:pt x="74158" y="83743"/>
                      <a:pt x="109330" y="83743"/>
                      <a:pt x="144663" y="83904"/>
                    </a:cubicBezTo>
                    <a:cubicBezTo>
                      <a:pt x="168056" y="84065"/>
                      <a:pt x="181609" y="97274"/>
                      <a:pt x="181609" y="120471"/>
                    </a:cubicBezTo>
                    <a:cubicBezTo>
                      <a:pt x="181770" y="167186"/>
                      <a:pt x="181770" y="214062"/>
                      <a:pt x="181609" y="260777"/>
                    </a:cubicBezTo>
                    <a:cubicBezTo>
                      <a:pt x="181609" y="274952"/>
                      <a:pt x="175639" y="282040"/>
                      <a:pt x="164346" y="281879"/>
                    </a:cubicBezTo>
                    <a:cubicBezTo>
                      <a:pt x="153375" y="281879"/>
                      <a:pt x="147083" y="274308"/>
                      <a:pt x="147083" y="260293"/>
                    </a:cubicBezTo>
                    <a:cubicBezTo>
                      <a:pt x="146921" y="230976"/>
                      <a:pt x="147083" y="201497"/>
                      <a:pt x="147083" y="172179"/>
                    </a:cubicBezTo>
                    <a:cubicBezTo>
                      <a:pt x="147083" y="167991"/>
                      <a:pt x="147567" y="163642"/>
                      <a:pt x="146760" y="159454"/>
                    </a:cubicBezTo>
                    <a:cubicBezTo>
                      <a:pt x="146437" y="157037"/>
                      <a:pt x="144017" y="155104"/>
                      <a:pt x="142565" y="152849"/>
                    </a:cubicBezTo>
                    <a:cubicBezTo>
                      <a:pt x="141274" y="155265"/>
                      <a:pt x="139661" y="157520"/>
                      <a:pt x="138854" y="159937"/>
                    </a:cubicBezTo>
                    <a:cubicBezTo>
                      <a:pt x="138209" y="161387"/>
                      <a:pt x="138854" y="162997"/>
                      <a:pt x="138854" y="164608"/>
                    </a:cubicBezTo>
                    <a:cubicBezTo>
                      <a:pt x="138854" y="259810"/>
                      <a:pt x="139016" y="355012"/>
                      <a:pt x="138532" y="450053"/>
                    </a:cubicBezTo>
                    <a:cubicBezTo>
                      <a:pt x="138532" y="457463"/>
                      <a:pt x="135144" y="467128"/>
                      <a:pt x="129981" y="471316"/>
                    </a:cubicBezTo>
                    <a:cubicBezTo>
                      <a:pt x="124818" y="475343"/>
                      <a:pt x="114654" y="475665"/>
                      <a:pt x="107716" y="473894"/>
                    </a:cubicBezTo>
                    <a:cubicBezTo>
                      <a:pt x="98198" y="471316"/>
                      <a:pt x="95293" y="462134"/>
                      <a:pt x="95293" y="452469"/>
                    </a:cubicBezTo>
                    <a:cubicBezTo>
                      <a:pt x="95293" y="400599"/>
                      <a:pt x="95293" y="348730"/>
                      <a:pt x="95293" y="296860"/>
                    </a:cubicBezTo>
                    <a:lnTo>
                      <a:pt x="95293" y="283168"/>
                    </a:lnTo>
                    <a:cubicBezTo>
                      <a:pt x="94003" y="282523"/>
                      <a:pt x="92551" y="282040"/>
                      <a:pt x="91260" y="281557"/>
                    </a:cubicBezTo>
                    <a:cubicBezTo>
                      <a:pt x="89647" y="284617"/>
                      <a:pt x="86743" y="287839"/>
                      <a:pt x="86743" y="290900"/>
                    </a:cubicBezTo>
                    <a:cubicBezTo>
                      <a:pt x="86259" y="316835"/>
                      <a:pt x="86420" y="342769"/>
                      <a:pt x="86420" y="368704"/>
                    </a:cubicBezTo>
                    <a:cubicBezTo>
                      <a:pt x="86420" y="395767"/>
                      <a:pt x="86581" y="422829"/>
                      <a:pt x="86420" y="449892"/>
                    </a:cubicBezTo>
                    <a:cubicBezTo>
                      <a:pt x="86420" y="467450"/>
                      <a:pt x="78514" y="476793"/>
                      <a:pt x="64639" y="476632"/>
                    </a:cubicBezTo>
                    <a:cubicBezTo>
                      <a:pt x="51410" y="476310"/>
                      <a:pt x="43666" y="466645"/>
                      <a:pt x="43666" y="450053"/>
                    </a:cubicBezTo>
                    <a:cubicBezTo>
                      <a:pt x="43666" y="356140"/>
                      <a:pt x="43666" y="262065"/>
                      <a:pt x="43666" y="168152"/>
                    </a:cubicBezTo>
                    <a:cubicBezTo>
                      <a:pt x="43666" y="165736"/>
                      <a:pt x="44311" y="163158"/>
                      <a:pt x="43504" y="161225"/>
                    </a:cubicBezTo>
                    <a:cubicBezTo>
                      <a:pt x="42375" y="158165"/>
                      <a:pt x="40278" y="155587"/>
                      <a:pt x="38664" y="152849"/>
                    </a:cubicBezTo>
                    <a:cubicBezTo>
                      <a:pt x="37373" y="155426"/>
                      <a:pt x="34953" y="158165"/>
                      <a:pt x="34953" y="160903"/>
                    </a:cubicBezTo>
                    <a:cubicBezTo>
                      <a:pt x="34631" y="192637"/>
                      <a:pt x="34792" y="224371"/>
                      <a:pt x="34792" y="256105"/>
                    </a:cubicBezTo>
                    <a:cubicBezTo>
                      <a:pt x="34792" y="259166"/>
                      <a:pt x="34953" y="262226"/>
                      <a:pt x="34631" y="265287"/>
                    </a:cubicBezTo>
                    <a:cubicBezTo>
                      <a:pt x="33824" y="275435"/>
                      <a:pt x="26887" y="282040"/>
                      <a:pt x="17368" y="281879"/>
                    </a:cubicBezTo>
                    <a:cubicBezTo>
                      <a:pt x="8010" y="281879"/>
                      <a:pt x="589" y="275274"/>
                      <a:pt x="266" y="265126"/>
                    </a:cubicBezTo>
                    <a:cubicBezTo>
                      <a:pt x="-218" y="252883"/>
                      <a:pt x="105" y="240480"/>
                      <a:pt x="105" y="228076"/>
                    </a:cubicBezTo>
                    <a:cubicBezTo>
                      <a:pt x="105" y="192798"/>
                      <a:pt x="-57" y="157682"/>
                      <a:pt x="105" y="122404"/>
                    </a:cubicBezTo>
                    <a:cubicBezTo>
                      <a:pt x="105" y="97274"/>
                      <a:pt x="13496" y="83904"/>
                      <a:pt x="38826" y="83904"/>
                    </a:cubicBezTo>
                    <a:close/>
                    <a:moveTo>
                      <a:pt x="517938" y="2"/>
                    </a:moveTo>
                    <a:cubicBezTo>
                      <a:pt x="537129" y="-159"/>
                      <a:pt x="552450" y="15466"/>
                      <a:pt x="552289" y="34634"/>
                    </a:cubicBezTo>
                    <a:cubicBezTo>
                      <a:pt x="552289" y="53964"/>
                      <a:pt x="536968" y="68783"/>
                      <a:pt x="517132" y="68461"/>
                    </a:cubicBezTo>
                    <a:cubicBezTo>
                      <a:pt x="498586" y="68300"/>
                      <a:pt x="483266" y="52997"/>
                      <a:pt x="483104" y="34473"/>
                    </a:cubicBezTo>
                    <a:cubicBezTo>
                      <a:pt x="482943" y="15466"/>
                      <a:pt x="498747" y="2"/>
                      <a:pt x="517938" y="2"/>
                    </a:cubicBezTo>
                    <a:close/>
                    <a:moveTo>
                      <a:pt x="305466" y="2"/>
                    </a:moveTo>
                    <a:cubicBezTo>
                      <a:pt x="324657" y="-159"/>
                      <a:pt x="339978" y="15466"/>
                      <a:pt x="339817" y="34634"/>
                    </a:cubicBezTo>
                    <a:cubicBezTo>
                      <a:pt x="339655" y="53964"/>
                      <a:pt x="324335" y="68783"/>
                      <a:pt x="304660" y="68461"/>
                    </a:cubicBezTo>
                    <a:cubicBezTo>
                      <a:pt x="286114" y="68300"/>
                      <a:pt x="270794" y="52997"/>
                      <a:pt x="270632" y="34473"/>
                    </a:cubicBezTo>
                    <a:cubicBezTo>
                      <a:pt x="270471" y="15466"/>
                      <a:pt x="286114" y="2"/>
                      <a:pt x="305466" y="2"/>
                    </a:cubicBezTo>
                    <a:close/>
                    <a:moveTo>
                      <a:pt x="91088" y="2"/>
                    </a:moveTo>
                    <a:cubicBezTo>
                      <a:pt x="110279" y="-159"/>
                      <a:pt x="125600" y="15466"/>
                      <a:pt x="125439" y="34634"/>
                    </a:cubicBezTo>
                    <a:cubicBezTo>
                      <a:pt x="125439" y="53964"/>
                      <a:pt x="110118" y="68783"/>
                      <a:pt x="90282" y="68461"/>
                    </a:cubicBezTo>
                    <a:cubicBezTo>
                      <a:pt x="71736" y="68300"/>
                      <a:pt x="56416" y="52997"/>
                      <a:pt x="56254" y="34473"/>
                    </a:cubicBezTo>
                    <a:cubicBezTo>
                      <a:pt x="56093" y="15466"/>
                      <a:pt x="71897" y="2"/>
                      <a:pt x="91088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/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2135166" y="3203238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EA0000"/>
                  </a:solidFill>
                  <a:latin typeface="微软雅黑" panose="020b0503020204020204" charset="-122"/>
                  <a:ea typeface="微软雅黑"/>
                </a:rPr>
                <a:t>肺功能异常组</a:t>
              </a:r>
            </a:p>
          </p:txBody>
        </p:sp>
        <p:sp>
          <p:nvSpPr>
            <p:cNvPr id="77" name="矩形 76"/>
            <p:cNvSpPr/>
            <p:nvPr/>
          </p:nvSpPr>
          <p:spPr>
            <a:xfrm>
              <a:off x="2193015" y="3746983"/>
              <a:ext cx="2820945" cy="1137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FEV1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＜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80%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预计值或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FVC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＜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80%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预计值或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FEV1/FVC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＜</a:t>
              </a:r>
              <a:r>
                <a:rPr lang="en-US" altLang="zh-CN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70%</a:t>
              </a:r>
              <a:r>
                <a:rPr lang="zh-CN" altLang="en-US">
                  <a:latin typeface="Arial" panose="020b0604020202020204" pitchFamily="34" charset="0"/>
                  <a:ea typeface="微软雅黑"/>
                  <a:cs typeface="Arial" panose="020b0604020202020204" pitchFamily="34" charset="0"/>
                </a:rPr>
                <a:t>。</a:t>
              </a:r>
            </a:p>
          </p:txBody>
        </p:sp>
        <p:sp>
          <p:nvSpPr>
            <p:cNvPr id="78" name="任意多边形: 形状 77"/>
            <p:cNvSpPr/>
            <p:nvPr/>
          </p:nvSpPr>
          <p:spPr>
            <a:xfrm>
              <a:off x="990600" y="3449320"/>
              <a:ext cx="4732020" cy="2768600"/>
            </a:xfrm>
            <a:custGeom>
              <a:gdLst>
                <a:gd name="connsiteX0" fmla="*/ 3322320 w 4732020"/>
                <a:gd name="connsiteY0" fmla="*/ 0 h 2811780"/>
                <a:gd name="connsiteX1" fmla="*/ 4724400 w 4732020"/>
                <a:gd name="connsiteY1" fmla="*/ 0 h 2811780"/>
                <a:gd name="connsiteX2" fmla="*/ 4732020 w 4732020"/>
                <a:gd name="connsiteY2" fmla="*/ 106680 h 2811780"/>
                <a:gd name="connsiteX3" fmla="*/ 4732020 w 4732020"/>
                <a:gd name="connsiteY3" fmla="*/ 2811780 h 2811780"/>
                <a:gd name="connsiteX4" fmla="*/ 0 w 4732020"/>
                <a:gd name="connsiteY4" fmla="*/ 2811780 h 2811780"/>
                <a:gd name="connsiteX5" fmla="*/ 0 w 4732020"/>
                <a:gd name="connsiteY5" fmla="*/ 2606040 h 2811780"/>
                <a:gd name="connsiteX0-1" fmla="*/ 3322320 w 4732020"/>
                <a:gd name="connsiteY0-2" fmla="*/ 0 h 2811780"/>
                <a:gd name="connsiteX1-3" fmla="*/ 4732020 w 4732020"/>
                <a:gd name="connsiteY1-4" fmla="*/ 106680 h 2811780"/>
                <a:gd name="connsiteX2-5" fmla="*/ 4732020 w 4732020"/>
                <a:gd name="connsiteY2-6" fmla="*/ 2811780 h 2811780"/>
                <a:gd name="connsiteX3-7" fmla="*/ 0 w 4732020"/>
                <a:gd name="connsiteY3-8" fmla="*/ 2811780 h 2811780"/>
                <a:gd name="connsiteX4-9" fmla="*/ 0 w 4732020"/>
                <a:gd name="connsiteY4-10" fmla="*/ 2606040 h 2811780"/>
                <a:gd name="connsiteX0-11" fmla="*/ 3291840 w 4732020"/>
                <a:gd name="connsiteY0-12" fmla="*/ 0 h 2725420"/>
                <a:gd name="connsiteX1-13" fmla="*/ 4732020 w 4732020"/>
                <a:gd name="connsiteY1-14" fmla="*/ 20320 h 2725420"/>
                <a:gd name="connsiteX2-15" fmla="*/ 4732020 w 4732020"/>
                <a:gd name="connsiteY2-16" fmla="*/ 2725420 h 2725420"/>
                <a:gd name="connsiteX3-17" fmla="*/ 0 w 4732020"/>
                <a:gd name="connsiteY3-18" fmla="*/ 2725420 h 2725420"/>
                <a:gd name="connsiteX4-19" fmla="*/ 0 w 4732020"/>
                <a:gd name="connsiteY4-20" fmla="*/ 2519680 h 2725420"/>
                <a:gd name="connsiteX0-21" fmla="*/ 3291840 w 4732020"/>
                <a:gd name="connsiteY0-22" fmla="*/ 0 h 2705100"/>
                <a:gd name="connsiteX1-23" fmla="*/ 4732020 w 4732020"/>
                <a:gd name="connsiteY1-24" fmla="*/ 0 h 2705100"/>
                <a:gd name="connsiteX2-25" fmla="*/ 4732020 w 4732020"/>
                <a:gd name="connsiteY2-26" fmla="*/ 2705100 h 2705100"/>
                <a:gd name="connsiteX3-27" fmla="*/ 0 w 4732020"/>
                <a:gd name="connsiteY3-28" fmla="*/ 2705100 h 2705100"/>
                <a:gd name="connsiteX4-29" fmla="*/ 0 w 4732020"/>
                <a:gd name="connsiteY4-30" fmla="*/ 2499360 h 2705100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4732020" h="2705100">
                  <a:moveTo>
                    <a:pt x="3291840" y="0"/>
                  </a:moveTo>
                  <a:lnTo>
                    <a:pt x="4732020" y="0"/>
                  </a:lnTo>
                  <a:lnTo>
                    <a:pt x="4732020" y="2705100"/>
                  </a:lnTo>
                  <a:lnTo>
                    <a:pt x="0" y="2705100"/>
                  </a:lnTo>
                  <a:lnTo>
                    <a:pt x="0" y="2499360"/>
                  </a:lnTo>
                </a:path>
              </a:pathLst>
            </a:custGeom>
            <a:noFill/>
            <a:ln w="15875">
              <a:solidFill>
                <a:schemeClr val="accent5">
                  <a:lumMod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KSO_WM_UNIT_TABLE_BEAUTIFY" val="smartTable{ff65102d-3fe5-45c2-b4da-ff0d8aa530a8}"/>
</p:tagLst>
</file>

<file path=ppt/tags/tag2.xml><?xml version="1.0" encoding="utf-8"?>
<p:tagLst xmlns:p="http://schemas.openxmlformats.org/presentationml/2006/main">
  <p:tag name="PA" val="v5.2.11"/>
</p:tagLst>
</file>

<file path=ppt/tags/tag3.xml><?xml version="1.0" encoding="utf-8"?>
<p:tagLst xmlns:p="http://schemas.openxmlformats.org/presentationml/2006/main">
  <p:tag name="PA" val="v5.2.11"/>
</p:tagLst>
</file>

<file path=ppt/tags/tag4.xml><?xml version="1.0" encoding="utf-8"?>
<p:tagLst xmlns:p="http://schemas.openxmlformats.org/presentationml/2006/main">
  <p:tag name="AS_NET" val="4.0.30319.42000"/>
  <p:tag name="AS_OS" val="Microsoft Windows NT 6.2.9200.0"/>
  <p:tag name="AS_RELEASE_DATE" val="2017.10.11"/>
  <p:tag name="AS_TITLE" val="Aspose.Slides for .NET 2.0"/>
  <p:tag name="AS_VERSION" val="17.9.1"/>
  <p:tag name="COMMONDATA" val="eyJjb3VudCI6MSwiaGRpZCI6ImU5YWY3MjhmY2Q5ZGQ2NGM3NTNjY2VmNzk5MThmNzQ0IiwidXNlckNvdW50IjoxfQ==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mizivfp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aragraphs>167</Paragraphs>
  <Slides>23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24">
      <vt:lpstr>Office 主题​​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0</LinksUpToDate>
  <SharedDoc>0</SharedDoc>
  <HyperlinksChanged>0</HyperlinksChanged>
  <Application>Aspose.Slides for .NET</Application>
  <AppVersion>17.0901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2025-03-05T23:37:12.534</cp:lastPrinted>
  <dcterms:created xsi:type="dcterms:W3CDTF">2025-03-05T23:37:12Z</dcterms:created>
  <dcterms:modified xsi:type="dcterms:W3CDTF">2025-03-05T15:37:13Z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1E042CAB23C046EC8E2DFDA28A853EAB</vt:lpwstr>
  </property>
  <property fmtid="{D5CDD505-2E9C-101B-9397-08002B2CF9AE}" pid="3" name="KSOProductBuildVer">
    <vt:lpwstr>2052-11.1.0.11875</vt:lpwstr>
  </property>
  <property fmtid="{D5CDD505-2E9C-101B-9397-08002B2CF9AE}" pid="4" name="KSOTemplateUUID">
    <vt:lpwstr>v1.0_mb_7YY2/xmwcicF+RBYVFK89w==</vt:lpwstr>
  </property>
</Properties>
</file>